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slides/slide167.xml" ContentType="application/vnd.openxmlformats-officedocument.presentationml.slide+xml"/>
  <Override PartName="/ppt/slides/slide168.xml" ContentType="application/vnd.openxmlformats-officedocument.presentationml.slide+xml"/>
  <Override PartName="/ppt/slides/slide169.xml" ContentType="application/vnd.openxmlformats-officedocument.presentationml.slide+xml"/>
  <Override PartName="/ppt/slides/slide170.xml" ContentType="application/vnd.openxmlformats-officedocument.presentationml.slide+xml"/>
  <Override PartName="/ppt/slides/slide171.xml" ContentType="application/vnd.openxmlformats-officedocument.presentationml.slide+xml"/>
  <Override PartName="/ppt/slides/slide172.xml" ContentType="application/vnd.openxmlformats-officedocument.presentationml.slide+xml"/>
  <Override PartName="/ppt/slides/slide173.xml" ContentType="application/vnd.openxmlformats-officedocument.presentationml.slide+xml"/>
  <Override PartName="/ppt/slides/slide174.xml" ContentType="application/vnd.openxmlformats-officedocument.presentationml.slide+xml"/>
  <Override PartName="/ppt/slides/slide175.xml" ContentType="application/vnd.openxmlformats-officedocument.presentationml.slide+xml"/>
  <Override PartName="/ppt/slides/slide176.xml" ContentType="application/vnd.openxmlformats-officedocument.presentationml.slide+xml"/>
  <Override PartName="/ppt/slides/slide177.xml" ContentType="application/vnd.openxmlformats-officedocument.presentationml.slide+xml"/>
  <Override PartName="/ppt/slides/slide178.xml" ContentType="application/vnd.openxmlformats-officedocument.presentationml.slide+xml"/>
  <Override PartName="/ppt/slides/slide179.xml" ContentType="application/vnd.openxmlformats-officedocument.presentationml.slide+xml"/>
  <Override PartName="/ppt/slides/slide180.xml" ContentType="application/vnd.openxmlformats-officedocument.presentationml.slide+xml"/>
  <Override PartName="/ppt/slides/slide181.xml" ContentType="application/vnd.openxmlformats-officedocument.presentationml.slide+xml"/>
  <Override PartName="/ppt/slides/slide182.xml" ContentType="application/vnd.openxmlformats-officedocument.presentationml.slide+xml"/>
  <Override PartName="/ppt/slides/slide183.xml" ContentType="application/vnd.openxmlformats-officedocument.presentationml.slide+xml"/>
  <Override PartName="/ppt/slides/slide184.xml" ContentType="application/vnd.openxmlformats-officedocument.presentationml.slide+xml"/>
  <Override PartName="/ppt/slides/slide185.xml" ContentType="application/vnd.openxmlformats-officedocument.presentationml.slide+xml"/>
  <Override PartName="/ppt/slides/slide186.xml" ContentType="application/vnd.openxmlformats-officedocument.presentationml.slide+xml"/>
  <Override PartName="/ppt/slides/slide187.xml" ContentType="application/vnd.openxmlformats-officedocument.presentationml.slide+xml"/>
  <Override PartName="/ppt/slides/slide188.xml" ContentType="application/vnd.openxmlformats-officedocument.presentationml.slide+xml"/>
  <Override PartName="/ppt/slides/slide189.xml" ContentType="application/vnd.openxmlformats-officedocument.presentationml.slide+xml"/>
  <Override PartName="/ppt/slides/slide190.xml" ContentType="application/vnd.openxmlformats-officedocument.presentationml.slide+xml"/>
  <Override PartName="/ppt/slides/slide191.xml" ContentType="application/vnd.openxmlformats-officedocument.presentationml.slide+xml"/>
  <Override PartName="/ppt/slides/slide192.xml" ContentType="application/vnd.openxmlformats-officedocument.presentationml.slide+xml"/>
  <Override PartName="/ppt/slides/slide193.xml" ContentType="application/vnd.openxmlformats-officedocument.presentationml.slide+xml"/>
  <Override PartName="/ppt/slides/slide194.xml" ContentType="application/vnd.openxmlformats-officedocument.presentationml.slide+xml"/>
  <Override PartName="/ppt/slides/slide195.xml" ContentType="application/vnd.openxmlformats-officedocument.presentationml.slide+xml"/>
  <Override PartName="/ppt/slides/slide196.xml" ContentType="application/vnd.openxmlformats-officedocument.presentationml.slide+xml"/>
  <Override PartName="/ppt/slides/slide197.xml" ContentType="application/vnd.openxmlformats-officedocument.presentationml.slide+xml"/>
  <Override PartName="/ppt/slides/slide198.xml" ContentType="application/vnd.openxmlformats-officedocument.presentationml.slide+xml"/>
  <Override PartName="/ppt/slides/slide199.xml" ContentType="application/vnd.openxmlformats-officedocument.presentationml.slide+xml"/>
  <Override PartName="/ppt/slides/slide200.xml" ContentType="application/vnd.openxmlformats-officedocument.presentationml.slide+xml"/>
  <Override PartName="/ppt/slides/slide201.xml" ContentType="application/vnd.openxmlformats-officedocument.presentationml.slide+xml"/>
  <Override PartName="/ppt/slides/slide202.xml" ContentType="application/vnd.openxmlformats-officedocument.presentationml.slide+xml"/>
  <Override PartName="/ppt/slides/slide203.xml" ContentType="application/vnd.openxmlformats-officedocument.presentationml.slide+xml"/>
  <Override PartName="/ppt/slides/slide204.xml" ContentType="application/vnd.openxmlformats-officedocument.presentationml.slide+xml"/>
  <Override PartName="/ppt/slides/slide205.xml" ContentType="application/vnd.openxmlformats-officedocument.presentationml.slide+xml"/>
  <Override PartName="/ppt/slides/slide206.xml" ContentType="application/vnd.openxmlformats-officedocument.presentationml.slide+xml"/>
  <Override PartName="/ppt/slides/slide207.xml" ContentType="application/vnd.openxmlformats-officedocument.presentationml.slide+xml"/>
  <Override PartName="/ppt/slides/slide208.xml" ContentType="application/vnd.openxmlformats-officedocument.presentationml.slide+xml"/>
  <Override PartName="/ppt/slides/slide209.xml" ContentType="application/vnd.openxmlformats-officedocument.presentationml.slide+xml"/>
  <Override PartName="/ppt/slides/slide210.xml" ContentType="application/vnd.openxmlformats-officedocument.presentationml.slide+xml"/>
  <Override PartName="/ppt/slides/slide211.xml" ContentType="application/vnd.openxmlformats-officedocument.presentationml.slide+xml"/>
  <Override PartName="/ppt/slides/slide212.xml" ContentType="application/vnd.openxmlformats-officedocument.presentationml.slide+xml"/>
  <Override PartName="/ppt/slides/slide213.xml" ContentType="application/vnd.openxmlformats-officedocument.presentationml.slide+xml"/>
  <Override PartName="/ppt/slides/slide214.xml" ContentType="application/vnd.openxmlformats-officedocument.presentationml.slide+xml"/>
  <Override PartName="/ppt/slides/slide215.xml" ContentType="application/vnd.openxmlformats-officedocument.presentationml.slide+xml"/>
  <Override PartName="/ppt/slides/slide216.xml" ContentType="application/vnd.openxmlformats-officedocument.presentationml.slide+xml"/>
  <Override PartName="/ppt/slides/slide217.xml" ContentType="application/vnd.openxmlformats-officedocument.presentationml.slide+xml"/>
  <Override PartName="/ppt/slides/slide218.xml" ContentType="application/vnd.openxmlformats-officedocument.presentationml.slide+xml"/>
  <Override PartName="/ppt/slides/slide219.xml" ContentType="application/vnd.openxmlformats-officedocument.presentationml.slide+xml"/>
  <Override PartName="/ppt/slides/slide220.xml" ContentType="application/vnd.openxmlformats-officedocument.presentationml.slide+xml"/>
  <Override PartName="/ppt/slides/slide221.xml" ContentType="application/vnd.openxmlformats-officedocument.presentationml.slide+xml"/>
  <Override PartName="/ppt/slides/slide2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24"/>
  </p:notesMasterIdLst>
  <p:sldIdLst>
    <p:sldId id="256" r:id="rId2"/>
    <p:sldId id="412" r:id="rId3"/>
    <p:sldId id="337" r:id="rId4"/>
    <p:sldId id="408" r:id="rId5"/>
    <p:sldId id="769" r:id="rId6"/>
    <p:sldId id="780" r:id="rId7"/>
    <p:sldId id="418" r:id="rId8"/>
    <p:sldId id="577" r:id="rId9"/>
    <p:sldId id="602" r:id="rId10"/>
    <p:sldId id="605" r:id="rId11"/>
    <p:sldId id="604" r:id="rId12"/>
    <p:sldId id="665" r:id="rId13"/>
    <p:sldId id="663" r:id="rId14"/>
    <p:sldId id="667" r:id="rId15"/>
    <p:sldId id="651" r:id="rId16"/>
    <p:sldId id="751" r:id="rId17"/>
    <p:sldId id="450" r:id="rId18"/>
    <p:sldId id="652" r:id="rId19"/>
    <p:sldId id="653" r:id="rId20"/>
    <p:sldId id="655" r:id="rId21"/>
    <p:sldId id="656" r:id="rId22"/>
    <p:sldId id="660" r:id="rId23"/>
    <p:sldId id="662" r:id="rId24"/>
    <p:sldId id="457" r:id="rId25"/>
    <p:sldId id="658" r:id="rId26"/>
    <p:sldId id="600" r:id="rId27"/>
    <p:sldId id="598" r:id="rId28"/>
    <p:sldId id="599" r:id="rId29"/>
    <p:sldId id="601" r:id="rId30"/>
    <p:sldId id="459" r:id="rId31"/>
    <p:sldId id="366" r:id="rId32"/>
    <p:sldId id="672" r:id="rId33"/>
    <p:sldId id="669" r:id="rId34"/>
    <p:sldId id="597" r:id="rId35"/>
    <p:sldId id="346" r:id="rId36"/>
    <p:sldId id="674" r:id="rId37"/>
    <p:sldId id="570" r:id="rId38"/>
    <p:sldId id="675" r:id="rId39"/>
    <p:sldId id="676" r:id="rId40"/>
    <p:sldId id="670" r:id="rId41"/>
    <p:sldId id="494" r:id="rId42"/>
    <p:sldId id="571" r:id="rId43"/>
    <p:sldId id="677" r:id="rId44"/>
    <p:sldId id="691" r:id="rId45"/>
    <p:sldId id="693" r:id="rId46"/>
    <p:sldId id="615" r:id="rId47"/>
    <p:sldId id="694" r:id="rId48"/>
    <p:sldId id="730" r:id="rId49"/>
    <p:sldId id="782" r:id="rId50"/>
    <p:sldId id="506" r:id="rId51"/>
    <p:sldId id="362" r:id="rId52"/>
    <p:sldId id="616" r:id="rId53"/>
    <p:sldId id="509" r:id="rId54"/>
    <p:sldId id="351" r:id="rId55"/>
    <p:sldId id="360" r:id="rId56"/>
    <p:sldId id="508" r:id="rId57"/>
    <p:sldId id="801" r:id="rId58"/>
    <p:sldId id="755" r:id="rId59"/>
    <p:sldId id="749" r:id="rId60"/>
    <p:sldId id="505" r:id="rId61"/>
    <p:sldId id="338" r:id="rId62"/>
    <p:sldId id="502" r:id="rId63"/>
    <p:sldId id="503" r:id="rId64"/>
    <p:sldId id="434" r:id="rId65"/>
    <p:sldId id="286" r:id="rId66"/>
    <p:sldId id="287" r:id="rId67"/>
    <p:sldId id="581" r:id="rId68"/>
    <p:sldId id="722" r:id="rId69"/>
    <p:sldId id="720" r:id="rId70"/>
    <p:sldId id="504" r:id="rId71"/>
    <p:sldId id="721" r:id="rId72"/>
    <p:sldId id="718" r:id="rId73"/>
    <p:sldId id="582" r:id="rId74"/>
    <p:sldId id="292" r:id="rId75"/>
    <p:sldId id="724" r:id="rId76"/>
    <p:sldId id="583" r:id="rId77"/>
    <p:sldId id="367" r:id="rId78"/>
    <p:sldId id="584" r:id="rId79"/>
    <p:sldId id="725" r:id="rId80"/>
    <p:sldId id="758" r:id="rId81"/>
    <p:sldId id="532" r:id="rId82"/>
    <p:sldId id="697" r:id="rId83"/>
    <p:sldId id="534" r:id="rId84"/>
    <p:sldId id="698" r:id="rId85"/>
    <p:sldId id="618" r:id="rId86"/>
    <p:sldId id="699" r:id="rId87"/>
    <p:sldId id="696" r:id="rId88"/>
    <p:sldId id="535" r:id="rId89"/>
    <p:sldId id="700" r:id="rId90"/>
    <p:sldId id="701" r:id="rId91"/>
    <p:sldId id="619" r:id="rId92"/>
    <p:sldId id="403" r:id="rId93"/>
    <p:sldId id="511" r:id="rId94"/>
    <p:sldId id="512" r:id="rId95"/>
    <p:sldId id="520" r:id="rId96"/>
    <p:sldId id="513" r:id="rId97"/>
    <p:sldId id="514" r:id="rId98"/>
    <p:sldId id="352" r:id="rId99"/>
    <p:sldId id="515" r:id="rId100"/>
    <p:sldId id="516" r:id="rId101"/>
    <p:sldId id="517" r:id="rId102"/>
    <p:sldId id="518" r:id="rId103"/>
    <p:sldId id="357" r:id="rId104"/>
    <p:sldId id="519" r:id="rId105"/>
    <p:sldId id="359" r:id="rId106"/>
    <p:sldId id="361" r:id="rId107"/>
    <p:sldId id="530" r:id="rId108"/>
    <p:sldId id="768" r:id="rId109"/>
    <p:sldId id="738" r:id="rId110"/>
    <p:sldId id="789" r:id="rId111"/>
    <p:sldId id="733" r:id="rId112"/>
    <p:sldId id="742" r:id="rId113"/>
    <p:sldId id="741" r:id="rId114"/>
    <p:sldId id="739" r:id="rId115"/>
    <p:sldId id="744" r:id="rId116"/>
    <p:sldId id="736" r:id="rId117"/>
    <p:sldId id="745" r:id="rId118"/>
    <p:sldId id="784" r:id="rId119"/>
    <p:sldId id="770" r:id="rId120"/>
    <p:sldId id="771" r:id="rId121"/>
    <p:sldId id="790" r:id="rId122"/>
    <p:sldId id="772" r:id="rId123"/>
    <p:sldId id="774" r:id="rId124"/>
    <p:sldId id="791" r:id="rId125"/>
    <p:sldId id="773" r:id="rId126"/>
    <p:sldId id="775" r:id="rId127"/>
    <p:sldId id="793" r:id="rId128"/>
    <p:sldId id="792" r:id="rId129"/>
    <p:sldId id="783" r:id="rId130"/>
    <p:sldId id="750" r:id="rId131"/>
    <p:sldId id="620" r:id="rId132"/>
    <p:sldId id="621" r:id="rId133"/>
    <p:sldId id="760" r:id="rId134"/>
    <p:sldId id="536" r:id="rId135"/>
    <p:sldId id="702" r:id="rId136"/>
    <p:sldId id="726" r:id="rId137"/>
    <p:sldId id="704" r:id="rId138"/>
    <p:sldId id="622" r:id="rId139"/>
    <p:sldId id="705" r:id="rId140"/>
    <p:sldId id="706" r:id="rId141"/>
    <p:sldId id="707" r:id="rId142"/>
    <p:sldId id="708" r:id="rId143"/>
    <p:sldId id="372" r:id="rId144"/>
    <p:sldId id="624" r:id="rId145"/>
    <p:sldId id="709" r:id="rId146"/>
    <p:sldId id="710" r:id="rId147"/>
    <p:sldId id="711" r:id="rId148"/>
    <p:sldId id="761" r:id="rId149"/>
    <p:sldId id="625" r:id="rId150"/>
    <p:sldId id="540" r:id="rId151"/>
    <p:sldId id="712" r:id="rId152"/>
    <p:sldId id="541" r:id="rId153"/>
    <p:sldId id="626" r:id="rId154"/>
    <p:sldId id="802" r:id="rId155"/>
    <p:sldId id="395" r:id="rId156"/>
    <p:sldId id="390" r:id="rId157"/>
    <p:sldId id="393" r:id="rId158"/>
    <p:sldId id="713" r:id="rId159"/>
    <p:sldId id="714" r:id="rId160"/>
    <p:sldId id="715" r:id="rId161"/>
    <p:sldId id="727" r:id="rId162"/>
    <p:sldId id="538" r:id="rId163"/>
    <p:sldId id="396" r:id="rId164"/>
    <p:sldId id="786" r:id="rId165"/>
    <p:sldId id="776" r:id="rId166"/>
    <p:sldId id="777" r:id="rId167"/>
    <p:sldId id="803" r:id="rId168"/>
    <p:sldId id="795" r:id="rId169"/>
    <p:sldId id="796" r:id="rId170"/>
    <p:sldId id="797" r:id="rId171"/>
    <p:sldId id="628" r:id="rId172"/>
    <p:sldId id="729" r:id="rId173"/>
    <p:sldId id="728" r:id="rId174"/>
    <p:sldId id="787" r:id="rId175"/>
    <p:sldId id="629" r:id="rId176"/>
    <p:sldId id="779" r:id="rId177"/>
    <p:sldId id="798" r:id="rId178"/>
    <p:sldId id="800" r:id="rId179"/>
    <p:sldId id="799" r:id="rId180"/>
    <p:sldId id="778" r:id="rId181"/>
    <p:sldId id="323" r:id="rId182"/>
    <p:sldId id="329" r:id="rId183"/>
    <p:sldId id="639" r:id="rId184"/>
    <p:sldId id="371" r:id="rId185"/>
    <p:sldId id="640" r:id="rId186"/>
    <p:sldId id="641" r:id="rId187"/>
    <p:sldId id="377" r:id="rId188"/>
    <p:sldId id="642" r:id="rId189"/>
    <p:sldId id="379" r:id="rId190"/>
    <p:sldId id="381" r:id="rId191"/>
    <p:sldId id="382" r:id="rId192"/>
    <p:sldId id="643" r:id="rId193"/>
    <p:sldId id="384" r:id="rId194"/>
    <p:sldId id="385" r:id="rId195"/>
    <p:sldId id="644" r:id="rId196"/>
    <p:sldId id="391" r:id="rId197"/>
    <p:sldId id="392" r:id="rId198"/>
    <p:sldId id="645" r:id="rId199"/>
    <p:sldId id="646" r:id="rId200"/>
    <p:sldId id="394" r:id="rId201"/>
    <p:sldId id="647" r:id="rId202"/>
    <p:sldId id="398" r:id="rId203"/>
    <p:sldId id="400" r:id="rId204"/>
    <p:sldId id="413" r:id="rId205"/>
    <p:sldId id="648" r:id="rId206"/>
    <p:sldId id="328" r:id="rId207"/>
    <p:sldId id="404" r:id="rId208"/>
    <p:sldId id="649" r:id="rId209"/>
    <p:sldId id="785" r:id="rId210"/>
    <p:sldId id="766" r:id="rId211"/>
    <p:sldId id="732" r:id="rId212"/>
    <p:sldId id="258" r:id="rId213"/>
    <p:sldId id="580" r:id="rId214"/>
    <p:sldId id="443" r:id="rId215"/>
    <p:sldId id="431" r:id="rId216"/>
    <p:sldId id="484" r:id="rId217"/>
    <p:sldId id="466" r:id="rId218"/>
    <p:sldId id="430" r:id="rId219"/>
    <p:sldId id="432" r:id="rId220"/>
    <p:sldId id="426" r:id="rId221"/>
    <p:sldId id="425" r:id="rId222"/>
    <p:sldId id="557" r:id="rId2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21415D9-36F7-43E2-AB2F-B90AF26B5E84}">
      <p14:sectionLst xmlns:p14="http://schemas.microsoft.com/office/powerpoint/2010/main">
        <p14:section name="Flow" id="{4A37992F-F261-844C-AD8B-FF43D7C6D28F}">
          <p14:sldIdLst/>
        </p14:section>
        <p14:section name="Introduction" id="{BC86D479-B598-DE4E-9F6C-C7C762EE65D7}">
          <p14:sldIdLst>
            <p14:sldId id="256"/>
            <p14:sldId id="412"/>
            <p14:sldId id="337"/>
            <p14:sldId id="408"/>
            <p14:sldId id="769"/>
            <p14:sldId id="780"/>
            <p14:sldId id="418"/>
          </p14:sldIdLst>
        </p14:section>
        <p14:section name="Knowledge Document - Context Management" id="{4C1894F6-E20C-A84D-888D-A927166A64F6}">
          <p14:sldIdLst>
            <p14:sldId id="577"/>
            <p14:sldId id="602"/>
            <p14:sldId id="605"/>
            <p14:sldId id="604"/>
            <p14:sldId id="665"/>
            <p14:sldId id="663"/>
            <p14:sldId id="667"/>
            <p14:sldId id="651"/>
            <p14:sldId id="751"/>
          </p14:sldIdLst>
        </p14:section>
        <p14:section name="Knowledge Document" id="{72910960-07B3-0545-9A9C-5ECA12DB3F82}">
          <p14:sldIdLst>
            <p14:sldId id="450"/>
            <p14:sldId id="652"/>
            <p14:sldId id="653"/>
            <p14:sldId id="655"/>
            <p14:sldId id="656"/>
          </p14:sldIdLst>
        </p14:section>
        <p14:section name="Untitled Section" id="{DBD58CE1-0E8D-0A4E-9A57-96BE64FCBB27}">
          <p14:sldIdLst>
            <p14:sldId id="660"/>
            <p14:sldId id="662"/>
          </p14:sldIdLst>
        </p14:section>
        <p14:section name="Extract Knowledge - Context Management" id="{A8821744-978A-7540-B693-51C7977C9AA7}">
          <p14:sldIdLst>
            <p14:sldId id="457"/>
            <p14:sldId id="658"/>
          </p14:sldIdLst>
        </p14:section>
        <p14:section name="Limited Context Window" id="{B3369101-FD4E-0C40-B4DD-CEC138C20C50}">
          <p14:sldIdLst>
            <p14:sldId id="600"/>
            <p14:sldId id="598"/>
            <p14:sldId id="599"/>
            <p14:sldId id="601"/>
          </p14:sldIdLst>
        </p14:section>
        <p14:section name="Distracted Agent" id="{B85DAFB6-12FA-E240-B84C-EA33902BFB85}">
          <p14:sldIdLst>
            <p14:sldId id="459"/>
            <p14:sldId id="366"/>
            <p14:sldId id="672"/>
            <p14:sldId id="669"/>
            <p14:sldId id="597"/>
            <p14:sldId id="346"/>
            <p14:sldId id="674"/>
            <p14:sldId id="570"/>
            <p14:sldId id="675"/>
            <p14:sldId id="676"/>
            <p14:sldId id="670"/>
            <p14:sldId id="494"/>
            <p14:sldId id="571"/>
          </p14:sldIdLst>
        </p14:section>
        <p14:section name="Untitled Section" id="{8A3923FB-CF3E-864D-BDC6-A6D0F95FF342}">
          <p14:sldIdLst>
            <p14:sldId id="677"/>
            <p14:sldId id="691"/>
            <p14:sldId id="693"/>
          </p14:sldIdLst>
        </p14:section>
        <p14:section name="Knowledge Composition" id="{A2C348C5-87D9-6443-98BD-5731B6839946}">
          <p14:sldIdLst>
            <p14:sldId id="615"/>
            <p14:sldId id="694"/>
            <p14:sldId id="730"/>
            <p14:sldId id="782"/>
          </p14:sldIdLst>
        </p14:section>
        <p14:section name="Noise Cancellation - Context Management and Fighting AI Problems" id="{9DD1CA24-65D4-2649-9E05-D3823FE36601}">
          <p14:sldIdLst>
            <p14:sldId id="506"/>
          </p14:sldIdLst>
        </p14:section>
        <p14:section name="Zoom Levels" id="{3E8A3D74-442D-234B-8319-BCCCA06E3B1E}">
          <p14:sldIdLst>
            <p14:sldId id="362"/>
            <p14:sldId id="616"/>
            <p14:sldId id="509"/>
          </p14:sldIdLst>
        </p14:section>
        <p14:section name="Noise Cancellation" id="{0EAA4C88-A7C9-A845-8767-715E111BF23A}">
          <p14:sldIdLst>
            <p14:sldId id="351"/>
            <p14:sldId id="360"/>
            <p14:sldId id="508"/>
            <p14:sldId id="801"/>
          </p14:sldIdLst>
        </p14:section>
        <p14:section name="Break" id="{351E4981-BB16-D946-9356-FB7F1327077A}">
          <p14:sldIdLst>
            <p14:sldId id="755"/>
            <p14:sldId id="749"/>
          </p14:sldIdLst>
        </p14:section>
        <p14:section name="Non-Determinism" id="{972D4F9C-E77E-8E4C-B849-FEEA331EF6E3}">
          <p14:sldIdLst>
            <p14:sldId id="505"/>
            <p14:sldId id="338"/>
            <p14:sldId id="502"/>
            <p14:sldId id="503"/>
            <p14:sldId id="434"/>
            <p14:sldId id="286"/>
            <p14:sldId id="287"/>
          </p14:sldIdLst>
        </p14:section>
        <p14:section name="Parallel Implementations" id="{1AD1D27D-DB4A-AF48-9471-D90DC6FCE9E6}">
          <p14:sldIdLst>
            <p14:sldId id="581"/>
            <p14:sldId id="722"/>
            <p14:sldId id="720"/>
            <p14:sldId id="504"/>
            <p14:sldId id="721"/>
            <p14:sldId id="718"/>
          </p14:sldIdLst>
        </p14:section>
        <p14:section name="Offload Determinism" id="{9AAB29B6-C0A2-B245-AF50-67AF2701C0D4}">
          <p14:sldIdLst>
            <p14:sldId id="582"/>
            <p14:sldId id="292"/>
            <p14:sldId id="724"/>
            <p14:sldId id="583"/>
            <p14:sldId id="367"/>
            <p14:sldId id="584"/>
            <p14:sldId id="725"/>
            <p14:sldId id="758"/>
          </p14:sldIdLst>
        </p14:section>
        <p14:section name="Untitled Section" id="{74A2B181-2822-8947-AD7A-E8369200E003}">
          <p14:sldIdLst>
            <p14:sldId id="532"/>
            <p14:sldId id="697"/>
            <p14:sldId id="534"/>
            <p14:sldId id="698"/>
          </p14:sldIdLst>
        </p14:section>
        <p14:section name="Untitled Section" id="{DE527754-3F5F-6940-883C-05000EFD9FC8}">
          <p14:sldIdLst>
            <p14:sldId id="618"/>
            <p14:sldId id="699"/>
            <p14:sldId id="696"/>
          </p14:sldIdLst>
        </p14:section>
        <p14:section name="Untitled Section" id="{7CA98BA4-59D4-D04F-9D0F-18F89448B706}">
          <p14:sldIdLst>
            <p14:sldId id="535"/>
            <p14:sldId id="700"/>
            <p14:sldId id="701"/>
          </p14:sldIdLst>
        </p14:section>
        <p14:section name="Chain of Steps and offload Deterministic - Fighting Non Determinism" id="{F4ABAF73-8A70-BC4F-994D-57B7A240056B}">
          <p14:sldIdLst>
            <p14:sldId id="619"/>
            <p14:sldId id="403"/>
            <p14:sldId id="511"/>
            <p14:sldId id="512"/>
            <p14:sldId id="520"/>
            <p14:sldId id="513"/>
            <p14:sldId id="514"/>
            <p14:sldId id="352"/>
            <p14:sldId id="515"/>
            <p14:sldId id="516"/>
            <p14:sldId id="517"/>
            <p14:sldId id="518"/>
            <p14:sldId id="357"/>
            <p14:sldId id="519"/>
            <p14:sldId id="359"/>
            <p14:sldId id="361"/>
            <p14:sldId id="530"/>
          </p14:sldIdLst>
        </p14:section>
        <p14:section name="Forcing Compliance" id="{C42BC2D2-8877-C946-B4A0-14BE21BDDE51}">
          <p14:sldIdLst>
            <p14:sldId id="768"/>
            <p14:sldId id="738"/>
            <p14:sldId id="789"/>
            <p14:sldId id="733"/>
            <p14:sldId id="742"/>
            <p14:sldId id="741"/>
            <p14:sldId id="739"/>
            <p14:sldId id="744"/>
            <p14:sldId id="736"/>
            <p14:sldId id="745"/>
            <p14:sldId id="784"/>
          </p14:sldIdLst>
        </p14:section>
        <p14:section name="AI Slop" id="{326A606E-9C3E-554C-979E-1D0FCCC21570}">
          <p14:sldIdLst>
            <p14:sldId id="770"/>
            <p14:sldId id="771"/>
            <p14:sldId id="790"/>
            <p14:sldId id="772"/>
            <p14:sldId id="774"/>
            <p14:sldId id="791"/>
            <p14:sldId id="773"/>
            <p14:sldId id="775"/>
            <p14:sldId id="793"/>
            <p14:sldId id="792"/>
          </p14:sldIdLst>
        </p14:section>
        <p14:section name="Black Box AI" id="{F6A43E92-01C3-7649-AA60-AD42F58BAB20}">
          <p14:sldIdLst>
            <p14:sldId id="783"/>
            <p14:sldId id="750"/>
          </p14:sldIdLst>
        </p14:section>
        <p14:section name="Untitled Section" id="{8BA9115B-4E50-0F4E-B6D0-AF2D42526E14}">
          <p14:sldIdLst>
            <p14:sldId id="620"/>
            <p14:sldId id="621"/>
            <p14:sldId id="760"/>
          </p14:sldIdLst>
        </p14:section>
        <p14:section name="Silent Misalignment - Fighting Hallucinations" id="{CB2C9EE8-C3C6-E541-8C6F-72F46E867F67}">
          <p14:sldIdLst>
            <p14:sldId id="536"/>
            <p14:sldId id="702"/>
            <p14:sldId id="726"/>
            <p14:sldId id="704"/>
          </p14:sldIdLst>
        </p14:section>
        <p14:section name="Untitled Section" id="{BFADB9C1-969D-8A48-9FCA-67404094710F}">
          <p14:sldIdLst>
            <p14:sldId id="622"/>
            <p14:sldId id="705"/>
            <p14:sldId id="706"/>
            <p14:sldId id="707"/>
            <p14:sldId id="708"/>
            <p14:sldId id="372"/>
          </p14:sldIdLst>
        </p14:section>
        <p14:section name="Untitled Section" id="{5A0F3311-A3DB-1248-8537-E08D79C77128}">
          <p14:sldIdLst>
            <p14:sldId id="624"/>
            <p14:sldId id="709"/>
            <p14:sldId id="710"/>
            <p14:sldId id="711"/>
            <p14:sldId id="761"/>
          </p14:sldIdLst>
        </p14:section>
        <p14:section name="Context Markers" id="{105C72ED-A2F1-C448-89D6-01536DB0D5D3}">
          <p14:sldIdLst>
            <p14:sldId id="625"/>
            <p14:sldId id="540"/>
            <p14:sldId id="712"/>
            <p14:sldId id="541"/>
            <p14:sldId id="626"/>
            <p14:sldId id="802"/>
          </p14:sldIdLst>
        </p14:section>
        <p14:section name="Answer Injection" id="{CCD15617-68A9-DE47-8E12-6B99CC8152B9}">
          <p14:sldIdLst>
            <p14:sldId id="395"/>
            <p14:sldId id="390"/>
            <p14:sldId id="393"/>
            <p14:sldId id="713"/>
            <p14:sldId id="714"/>
            <p14:sldId id="715"/>
            <p14:sldId id="727"/>
          </p14:sldIdLst>
        </p14:section>
        <p14:section name="Untitled Section" id="{45E20BF5-CC6C-CC49-BDB0-F7E0C36816D9}">
          <p14:sldIdLst>
            <p14:sldId id="538"/>
            <p14:sldId id="396"/>
            <p14:sldId id="786"/>
          </p14:sldIdLst>
        </p14:section>
        <p14:section name="Cast Wide" id="{3A40020F-4B80-6445-803A-6E4A1DA58B1F}">
          <p14:sldIdLst>
            <p14:sldId id="776"/>
            <p14:sldId id="777"/>
            <p14:sldId id="803"/>
            <p14:sldId id="795"/>
            <p14:sldId id="796"/>
            <p14:sldId id="797"/>
          </p14:sldIdLst>
        </p14:section>
        <p14:section name="Reverse Direction" id="{E2CDD0C1-3A8D-044E-8B3A-D19D2BF446B2}">
          <p14:sldIdLst>
            <p14:sldId id="628"/>
            <p14:sldId id="729"/>
            <p14:sldId id="728"/>
            <p14:sldId id="787"/>
          </p14:sldIdLst>
        </p14:section>
        <p14:section name="Polyglot Ai" id="{4F7E4D21-C62C-1B47-8555-CA6286C4F8FF}">
          <p14:sldIdLst>
            <p14:sldId id="629"/>
            <p14:sldId id="779"/>
            <p14:sldId id="798"/>
            <p14:sldId id="800"/>
            <p14:sldId id="799"/>
          </p14:sldIdLst>
        </p14:section>
        <p14:section name="Text Native" id="{ED712853-8486-3A44-A0B1-9A88FBA11543}">
          <p14:sldIdLst>
            <p14:sldId id="778"/>
            <p14:sldId id="323"/>
            <p14:sldId id="329"/>
            <p14:sldId id="639"/>
            <p14:sldId id="371"/>
            <p14:sldId id="640"/>
            <p14:sldId id="641"/>
            <p14:sldId id="377"/>
            <p14:sldId id="642"/>
            <p14:sldId id="379"/>
            <p14:sldId id="381"/>
            <p14:sldId id="382"/>
            <p14:sldId id="643"/>
            <p14:sldId id="384"/>
            <p14:sldId id="385"/>
            <p14:sldId id="644"/>
            <p14:sldId id="391"/>
            <p14:sldId id="392"/>
            <p14:sldId id="645"/>
            <p14:sldId id="646"/>
            <p14:sldId id="394"/>
            <p14:sldId id="647"/>
            <p14:sldId id="398"/>
            <p14:sldId id="400"/>
            <p14:sldId id="413"/>
            <p14:sldId id="648"/>
            <p14:sldId id="328"/>
            <p14:sldId id="404"/>
          </p14:sldIdLst>
        </p14:section>
        <p14:section name="End" id="{1005E4ED-664D-4247-826D-CA239BB1AC34}">
          <p14:sldIdLst>
            <p14:sldId id="649"/>
            <p14:sldId id="785"/>
            <p14:sldId id="766"/>
            <p14:sldId id="732"/>
            <p14:sldId id="258"/>
          </p14:sldIdLst>
        </p14:section>
        <p14:section name="Resources" id="{9F359FCD-ED7E-E94F-8281-80B8E7B938E7}">
          <p14:sldIdLst>
            <p14:sldId id="580"/>
            <p14:sldId id="443"/>
            <p14:sldId id="431"/>
            <p14:sldId id="484"/>
            <p14:sldId id="466"/>
            <p14:sldId id="430"/>
            <p14:sldId id="432"/>
            <p14:sldId id="426"/>
            <p14:sldId id="425"/>
            <p14:sldId id="557"/>
          </p14:sldIdLst>
        </p14:section>
      </p14:sectionLst>
    </p:ex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3C3349F8-DC01-FE7D-F7CD-AC66C053D11B}" name="Kesseler, Lada" initials="LK" userId="S::LADA.KESSELER1@T-MOBILE.COM::562dffe2-bbd3-4c93-8d98-a417671b7e15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FF"/>
    <a:srgbClr val="FF0000"/>
    <a:srgbClr val="FFFF00"/>
    <a:srgbClr val="172C51"/>
    <a:srgbClr val="548235"/>
    <a:srgbClr val="4472C4"/>
    <a:srgbClr val="7030A0"/>
    <a:srgbClr val="C00000"/>
    <a:srgbClr val="FF40FF"/>
    <a:srgbClr val="7F7F7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915"/>
    <p:restoredTop sz="92824"/>
  </p:normalViewPr>
  <p:slideViewPr>
    <p:cSldViewPr snapToGrid="0">
      <p:cViewPr varScale="1">
        <p:scale>
          <a:sx n="111" d="100"/>
          <a:sy n="111" d="100"/>
        </p:scale>
        <p:origin x="240" y="808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" d="1"/>
        <a:sy n="1" d="1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slide" Target="slides/slide169.xml"/><Relationship Id="rId191" Type="http://schemas.openxmlformats.org/officeDocument/2006/relationships/slide" Target="slides/slide190.xml"/><Relationship Id="rId205" Type="http://schemas.openxmlformats.org/officeDocument/2006/relationships/slide" Target="slides/slide204.xml"/><Relationship Id="rId226" Type="http://schemas.openxmlformats.org/officeDocument/2006/relationships/viewProps" Target="viewProp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181" Type="http://schemas.openxmlformats.org/officeDocument/2006/relationships/slide" Target="slides/slide180.xml"/><Relationship Id="rId216" Type="http://schemas.openxmlformats.org/officeDocument/2006/relationships/slide" Target="slides/slide215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slide" Target="slides/slide170.xml"/><Relationship Id="rId192" Type="http://schemas.openxmlformats.org/officeDocument/2006/relationships/slide" Target="slides/slide191.xml"/><Relationship Id="rId206" Type="http://schemas.openxmlformats.org/officeDocument/2006/relationships/slide" Target="slides/slide205.xml"/><Relationship Id="rId227" Type="http://schemas.openxmlformats.org/officeDocument/2006/relationships/theme" Target="theme/theme1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82" Type="http://schemas.openxmlformats.org/officeDocument/2006/relationships/slide" Target="slides/slide181.xml"/><Relationship Id="rId217" Type="http://schemas.openxmlformats.org/officeDocument/2006/relationships/slide" Target="slides/slide216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5" Type="http://schemas.openxmlformats.org/officeDocument/2006/relationships/slide" Target="slides/slide64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51" Type="http://schemas.openxmlformats.org/officeDocument/2006/relationships/slide" Target="slides/slide150.xml"/><Relationship Id="rId172" Type="http://schemas.openxmlformats.org/officeDocument/2006/relationships/slide" Target="slides/slide171.xml"/><Relationship Id="rId193" Type="http://schemas.openxmlformats.org/officeDocument/2006/relationships/slide" Target="slides/slide192.xml"/><Relationship Id="rId207" Type="http://schemas.openxmlformats.org/officeDocument/2006/relationships/slide" Target="slides/slide206.xml"/><Relationship Id="rId228" Type="http://schemas.openxmlformats.org/officeDocument/2006/relationships/tableStyles" Target="tableStyles.xml"/><Relationship Id="rId13" Type="http://schemas.openxmlformats.org/officeDocument/2006/relationships/slide" Target="slides/slide12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20" Type="http://schemas.openxmlformats.org/officeDocument/2006/relationships/slide" Target="slides/slide119.xml"/><Relationship Id="rId141" Type="http://schemas.openxmlformats.org/officeDocument/2006/relationships/slide" Target="slides/slide140.xml"/><Relationship Id="rId7" Type="http://schemas.openxmlformats.org/officeDocument/2006/relationships/slide" Target="slides/slide6.xml"/><Relationship Id="rId162" Type="http://schemas.openxmlformats.org/officeDocument/2006/relationships/slide" Target="slides/slide161.xml"/><Relationship Id="rId183" Type="http://schemas.openxmlformats.org/officeDocument/2006/relationships/slide" Target="slides/slide182.xml"/><Relationship Id="rId218" Type="http://schemas.openxmlformats.org/officeDocument/2006/relationships/slide" Target="slides/slide217.xml"/><Relationship Id="rId24" Type="http://schemas.openxmlformats.org/officeDocument/2006/relationships/slide" Target="slides/slide23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31" Type="http://schemas.openxmlformats.org/officeDocument/2006/relationships/slide" Target="slides/slide130.xml"/><Relationship Id="rId152" Type="http://schemas.openxmlformats.org/officeDocument/2006/relationships/slide" Target="slides/slide151.xml"/><Relationship Id="rId173" Type="http://schemas.openxmlformats.org/officeDocument/2006/relationships/slide" Target="slides/slide172.xml"/><Relationship Id="rId194" Type="http://schemas.openxmlformats.org/officeDocument/2006/relationships/slide" Target="slides/slide193.xml"/><Relationship Id="rId208" Type="http://schemas.openxmlformats.org/officeDocument/2006/relationships/slide" Target="slides/slide207.xml"/><Relationship Id="rId229" Type="http://schemas.microsoft.com/office/2018/10/relationships/authors" Target="authors.xml"/><Relationship Id="rId14" Type="http://schemas.openxmlformats.org/officeDocument/2006/relationships/slide" Target="slides/slide13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8" Type="http://schemas.openxmlformats.org/officeDocument/2006/relationships/slide" Target="slides/slide7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184" Type="http://schemas.openxmlformats.org/officeDocument/2006/relationships/slide" Target="slides/slide183.xml"/><Relationship Id="rId219" Type="http://schemas.openxmlformats.org/officeDocument/2006/relationships/slide" Target="slides/slide218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slide" Target="slides/slide173.xml"/><Relationship Id="rId179" Type="http://schemas.openxmlformats.org/officeDocument/2006/relationships/slide" Target="slides/slide178.xml"/><Relationship Id="rId195" Type="http://schemas.openxmlformats.org/officeDocument/2006/relationships/slide" Target="slides/slide194.xml"/><Relationship Id="rId209" Type="http://schemas.openxmlformats.org/officeDocument/2006/relationships/slide" Target="slides/slide208.xml"/><Relationship Id="rId190" Type="http://schemas.openxmlformats.org/officeDocument/2006/relationships/slide" Target="slides/slide189.xml"/><Relationship Id="rId204" Type="http://schemas.openxmlformats.org/officeDocument/2006/relationships/slide" Target="slides/slide203.xml"/><Relationship Id="rId220" Type="http://schemas.openxmlformats.org/officeDocument/2006/relationships/slide" Target="slides/slide219.xml"/><Relationship Id="rId225" Type="http://schemas.openxmlformats.org/officeDocument/2006/relationships/presProps" Target="presProp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slide" Target="slides/slide168.xml"/><Relationship Id="rId185" Type="http://schemas.openxmlformats.org/officeDocument/2006/relationships/slide" Target="slides/slide184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80" Type="http://schemas.openxmlformats.org/officeDocument/2006/relationships/slide" Target="slides/slide179.xml"/><Relationship Id="rId210" Type="http://schemas.openxmlformats.org/officeDocument/2006/relationships/slide" Target="slides/slide209.xml"/><Relationship Id="rId215" Type="http://schemas.openxmlformats.org/officeDocument/2006/relationships/slide" Target="slides/slide214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openxmlformats.org/officeDocument/2006/relationships/slide" Target="slides/slide174.xml"/><Relationship Id="rId196" Type="http://schemas.openxmlformats.org/officeDocument/2006/relationships/slide" Target="slides/slide195.xml"/><Relationship Id="rId200" Type="http://schemas.openxmlformats.org/officeDocument/2006/relationships/slide" Target="slides/slide199.xml"/><Relationship Id="rId16" Type="http://schemas.openxmlformats.org/officeDocument/2006/relationships/slide" Target="slides/slide15.xml"/><Relationship Id="rId221" Type="http://schemas.openxmlformats.org/officeDocument/2006/relationships/slide" Target="slides/slide220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186" Type="http://schemas.openxmlformats.org/officeDocument/2006/relationships/slide" Target="slides/slide185.xml"/><Relationship Id="rId211" Type="http://schemas.openxmlformats.org/officeDocument/2006/relationships/slide" Target="slides/slide210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6" Type="http://schemas.openxmlformats.org/officeDocument/2006/relationships/slide" Target="slides/slide175.xml"/><Relationship Id="rId197" Type="http://schemas.openxmlformats.org/officeDocument/2006/relationships/slide" Target="slides/slide196.xml"/><Relationship Id="rId201" Type="http://schemas.openxmlformats.org/officeDocument/2006/relationships/slide" Target="slides/slide200.xml"/><Relationship Id="rId222" Type="http://schemas.openxmlformats.org/officeDocument/2006/relationships/slide" Target="slides/slide221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Relationship Id="rId187" Type="http://schemas.openxmlformats.org/officeDocument/2006/relationships/slide" Target="slides/slide186.xml"/><Relationship Id="rId1" Type="http://schemas.openxmlformats.org/officeDocument/2006/relationships/slideMaster" Target="slideMasters/slideMaster1.xml"/><Relationship Id="rId212" Type="http://schemas.openxmlformats.org/officeDocument/2006/relationships/slide" Target="slides/slide211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60" Type="http://schemas.openxmlformats.org/officeDocument/2006/relationships/slide" Target="slides/slide59.xml"/><Relationship Id="rId81" Type="http://schemas.openxmlformats.org/officeDocument/2006/relationships/slide" Target="slides/slide80.xml"/><Relationship Id="rId135" Type="http://schemas.openxmlformats.org/officeDocument/2006/relationships/slide" Target="slides/slide134.xml"/><Relationship Id="rId156" Type="http://schemas.openxmlformats.org/officeDocument/2006/relationships/slide" Target="slides/slide155.xml"/><Relationship Id="rId177" Type="http://schemas.openxmlformats.org/officeDocument/2006/relationships/slide" Target="slides/slide176.xml"/><Relationship Id="rId198" Type="http://schemas.openxmlformats.org/officeDocument/2006/relationships/slide" Target="slides/slide197.xml"/><Relationship Id="rId202" Type="http://schemas.openxmlformats.org/officeDocument/2006/relationships/slide" Target="slides/slide201.xml"/><Relationship Id="rId223" Type="http://schemas.openxmlformats.org/officeDocument/2006/relationships/slide" Target="slides/slide22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50" Type="http://schemas.openxmlformats.org/officeDocument/2006/relationships/slide" Target="slides/slide49.xml"/><Relationship Id="rId104" Type="http://schemas.openxmlformats.org/officeDocument/2006/relationships/slide" Target="slides/slide103.xml"/><Relationship Id="rId125" Type="http://schemas.openxmlformats.org/officeDocument/2006/relationships/slide" Target="slides/slide124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188" Type="http://schemas.openxmlformats.org/officeDocument/2006/relationships/slide" Target="slides/slide187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213" Type="http://schemas.openxmlformats.org/officeDocument/2006/relationships/slide" Target="slides/slide212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40" Type="http://schemas.openxmlformats.org/officeDocument/2006/relationships/slide" Target="slides/slide39.xml"/><Relationship Id="rId115" Type="http://schemas.openxmlformats.org/officeDocument/2006/relationships/slide" Target="slides/slide114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178" Type="http://schemas.openxmlformats.org/officeDocument/2006/relationships/slide" Target="slides/slide177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9" Type="http://schemas.openxmlformats.org/officeDocument/2006/relationships/slide" Target="slides/slide198.xml"/><Relationship Id="rId203" Type="http://schemas.openxmlformats.org/officeDocument/2006/relationships/slide" Target="slides/slide202.xml"/><Relationship Id="rId19" Type="http://schemas.openxmlformats.org/officeDocument/2006/relationships/slide" Target="slides/slide18.xml"/><Relationship Id="rId224" Type="http://schemas.openxmlformats.org/officeDocument/2006/relationships/notesMaster" Target="notesMasters/notesMaster1.xml"/><Relationship Id="rId30" Type="http://schemas.openxmlformats.org/officeDocument/2006/relationships/slide" Target="slides/slide2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slide" Target="slides/slide16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189" Type="http://schemas.openxmlformats.org/officeDocument/2006/relationships/slide" Target="slides/slide188.xml"/><Relationship Id="rId3" Type="http://schemas.openxmlformats.org/officeDocument/2006/relationships/slide" Target="slides/slide2.xml"/><Relationship Id="rId214" Type="http://schemas.openxmlformats.org/officeDocument/2006/relationships/slide" Target="slides/slide2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5701875-5BC7-1E49-AF4C-96F7D9E7474C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C5BBC2B-72B0-2542-8213-717906F3F32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412809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2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3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9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5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6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7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8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9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0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1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2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4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5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6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7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8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9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0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1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2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4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5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6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9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0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1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2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4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5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35752a450b3_0_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35752a450b3_0_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72540598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AF557C-8DB1-259E-83B4-9C0A30E8245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3C84226-5862-9C7A-FBCC-0361FDF10684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D7A0785-EB57-E1CB-C8A1-7D3D4F56971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7C7E9A-0CF5-95DA-D75E-A4A805D0599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6338728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38273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8E70E2D-F9AD-F88B-11A0-391965BF9B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D6CDFBE-DFB5-CC3A-23A7-77A01DD6B3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32153DB-A925-F58B-243B-83162E5CA38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F7B43CC-CB59-3359-1264-DD7B3896E44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917175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7B3552-D128-2676-4CCD-4CBFD33C82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6396619-6E5D-D17A-76A8-650CA16916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181AE9F-943B-195E-BAD7-5E986651FC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5D456-A6B2-4A6D-64FA-97B023C137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142580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2D840EB-A3A6-FE9C-E181-1F1A7A543F2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D70D7F-76E5-1808-44B0-048FB65F93D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C36FB4D-A2F5-65B4-51C3-6DB0B7159F3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C6771A6-31E0-C0C2-8415-7B11955E33B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144350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882049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699B20-8B2D-AE1E-7A3E-8B182500B4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13EF102-761E-D3B2-21FE-A58532F0F9A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B8477E-AFDE-68B3-228D-239C333DC6B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29AF165-7264-1902-F0D4-2A241238C771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391748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CB7B3E-7D68-937E-9AA1-3F80A5D4F3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B1D894A-1213-4436-7C66-4F3C4261BC9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87508B4-9222-9546-5B80-5BDBFDCC201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D715CB-206E-9EAB-C411-4FCDC08EF5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61614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3BAFAA1-E5E4-3E90-1412-9BA0B77AD2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C344ED8-69BE-DA1F-2006-220A97A5E80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BAE7928-01B4-AACE-838C-5E67D0F7FFC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D7BCA86-B79D-57F9-59F9-391D2B3984D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193460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311560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B882604-5F65-944C-AA26-DAD44DB581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CC57CF0-0413-31D1-DE6D-9672C22EB62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B49C705-3E43-AC16-DA1A-3D5F0BCD4E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>
              <a:highlight>
                <a:srgbClr val="FFFF00"/>
              </a:highlight>
            </a:endParaRPr>
          </a:p>
          <a:p>
            <a:pPr marL="342900" marR="0" lvl="0" indent="-34290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tabLst/>
              <a:defRPr/>
            </a:pPr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6DF0236-2105-BB6B-3735-C8FE5D2F61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592844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486717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7E2178-B5C5-5D63-3ECE-ED9B42F4710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E08D117-7FFF-7E0D-297D-BC369B1CF4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6F604A1-CE05-6535-AFF6-3BC296EC45F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9BE902-EFDD-AAA0-7BC6-F9BE67283D5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331006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3FEEE7-7E55-AA46-3F19-AB237F7B18F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19BEC41-F3E9-3507-EDC4-2E1AC8F20DF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5DE8A29-2FA6-41D6-7329-AD0E6713AAC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D46911-5FBC-C3E0-5DC0-E21FC058455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430089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319ABEC-CCF0-4F9A-E29C-249EA591688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0753E86-33D4-41E1-A13F-894911356F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B216DF-E74A-83A4-94AC-B85DE202576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51472D4-4209-8B8E-464E-9FC9F965E62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787781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0649C34-B600-1AE1-8658-FD4E4261D81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5867D1C-AE5A-C4FB-813F-91802C40C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BDACA11-771F-632F-C0AA-95938B406ED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52D5958-BCEC-E8D5-E91D-CE5E6BCE22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99190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3CBF8-501A-62BC-B0EC-29DAC9BD3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6EF3E6-57BA-EDFA-6814-14BDAEBBF25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8C7FE52-D1D3-DC6E-B911-80A3BF96E46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E3DEB6F-ECE1-4829-1529-E19DCEAEA9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879987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95CD77B-A3B0-D061-9328-6BB7C159EDD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77A625E-969C-0A3A-9DD7-C8E5CBBE2DD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377230-0A5F-B3FE-EEBC-99DBD9AB7D0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8A210C3-AE9E-2E20-BB86-9E84C37F4DE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815502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9B5A-9080-610D-227C-DED1B122C2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501E7FE-F0DC-C80D-CDEB-21531DCA4D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6F9B1CB-DC17-7B3C-C637-73E96C41578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buNone/>
            </a:pPr>
            <a:r>
              <a:rPr lang="en-US" sz="12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everyday is Day 1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br>
              <a:rPr lang="en-US"/>
            </a:br>
            <a:br>
              <a:rPr lang="en-US"/>
            </a:br>
            <a:r>
              <a:rPr lang="en-US"/>
              <a:t>LLM's stateless nature forces you to be a human copy-paste machine, repeatedly providing the same information.</a:t>
            </a:r>
          </a:p>
          <a:p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stateless</a:t>
            </a:r>
            <a:r>
              <a:rPr lang="en-US" sz="2400"/>
              <a:t> </a:t>
            </a:r>
            <a:r>
              <a:rPr lang="en-US" sz="2400" b="1"/>
              <a:t>LLM</a:t>
            </a:r>
            <a:r>
              <a:rPr lang="en-US" sz="2400"/>
              <a:t> – no recall of past sessions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limited context </a:t>
            </a:r>
            <a:r>
              <a:rPr lang="en-US" sz="2400"/>
              <a:t>window size – memories overflow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/>
              <a:t>static model weights 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no learning from your prompts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400"/>
              <a:t>you have to keep repeating peces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00248EC-8F1C-7448-D28F-F1B12C23DE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8951863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DCCA89E-BC4F-AE88-92BB-76E144B184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B03897-17D2-ACF4-B475-EBF152515D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82A8223-3AF8-7C2B-9F06-67F80E99D34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74741B0-7B8B-295B-4A1F-907A978D757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6340099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52617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993745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264268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6E10F1-3D02-6979-ADA6-067CD2EB89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A2509DE-CBF6-12D5-01E6-B47C30B5F29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E72CBB6-0BDB-D72B-7F2E-7DF2F20F3C5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24A9299-CE11-F7BF-898C-029ECA903B8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74220307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605024E-478D-8307-0496-89C4A1A13A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420D245-BB55-A117-E32E-ED73B2E0547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7C7FC8-1C99-2BB2-49D5-4971CC23A90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3C06CB-96DF-2064-3856-9777742A08B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8758817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FC5EA2-DBD3-3D03-3E87-ADC9A65999C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1FE1B82-5C08-176F-1582-ACE92C33A17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017C988-7ADC-8CCA-CEF7-10E18E6E689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sz="1200" b="1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2667F2D-424B-0F10-5D52-067DB740B06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0928461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704483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541ECE9-EA70-7868-E577-09F4A3ECF5C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666CC69-B31B-F293-FF80-9B5C6D6E7BA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06C68F7-B6B2-79FB-FE3D-1BFBE64B92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22D9DF-90ED-B2FD-D18D-469D0BAFD2E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10888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838391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369081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18E439-A56A-1657-7E6C-ACAEC50B33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AB7932-EBC6-AAFF-3684-7B3FA34EE60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12F4C2-861B-289B-CFCD-196B329C775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5AD55D9-60AB-FE8A-491D-2741DC6F01C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843000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402604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48D45FB-4EF1-8CC8-B6D9-E6EE77A4EEC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EB99676-4255-1550-99A0-82F9049D5B9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DB5A39E-9840-B326-2911-3CE35B3C78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7A9A1D-22A4-E7E3-4AD0-F93BA9709BB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361532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45137D-12A6-F43B-D226-3AFDC7802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5A0C5A5-03E5-6D13-7067-63EEFA4AF17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709E761-F860-8A61-E047-2D7CD84D56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33D20F4-AD07-AD58-3C62-119C62680A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677176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01CE39-093A-E3F1-85B6-FC12381314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710B8FE-D8B6-C8BE-DE43-CCE4DE583C3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F6767C2-F056-D2EF-9F84-E2929BE8D1E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EB788F0-BA15-4071-35EC-F41960B3858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14934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401E977-DE38-8E7A-CBA5-97B8EF60619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06083D-F221-C94E-8015-F0056B52390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2B5D3E2-E211-0265-AB1F-17D2A91F976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A6773C8-CAC3-1394-AEE2-7EC55424D9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1485482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D9245-498D-F81D-4300-F1D9D289CBD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F4CCF49-BCA8-CD17-8413-B63B41FB8B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45F499D-F5AA-011B-B813-642A09BE94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8B5AC5-695C-EC53-87C8-1752CC55666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73947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DB86CD4-54C1-88D3-2E3A-60C09C46DB7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2167346-7792-7814-71C6-1B4E21A2EED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9D584806-28A8-40D2-5541-418E8267320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DB6C18B-500F-0C71-E345-8FD7C268AA8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78361757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FBE92-E7F3-8D41-D5E3-7376BD175E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DD08B24-8B67-C64B-53A4-32A6477207B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CB1314-EC82-9E8E-D8A4-67FB9CD525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A289838-1624-A092-EF6D-69318EA9CD8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067110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84B865-FD5A-9BD5-5C38-1B77F78F7FF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CD70464-2CD0-1338-9165-D373097E4F1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33F1223-C86F-4D2C-C70D-90C4396BC8F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12030B-D00F-5F12-D518-0595854DFA5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7291476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97ADF6-70AC-861B-9076-6F88704A62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1B261C9-E23E-FC33-D909-0CBCA65B14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12C514B-8383-7467-75FE-33FF6AEAF97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/>
              <a:t>Knowledge checkpoint creates stable reference points by combining validated documentation with git commits - you establish the truth in markdown, then lock it in version control so you can always return to that validated state</a:t>
            </a:r>
          </a:p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DC54C97-EC88-9837-6352-6C37F9CED8B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426537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2EBDB7-F8B4-4535-8F84-7F8196E569A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F614F1F-28B8-03D6-4826-9C04807F41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255ED16-AEDD-99F9-E596-5CE28A240E0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C649371-7B22-B56D-3AC6-C993CD0F8B6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3796444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3C5D2FE-FE88-8210-BBFC-627558FBC0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864EE18-0CD9-95D6-47E6-00B10141DBF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C16FC6C-647C-57EF-D575-89A99804F67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88FB25-610A-E8E0-74A8-FE59862DCDBE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979277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7A520B-DE3E-5C44-CBA7-F90B1748116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0E1737D-7B8C-1AD1-15F1-71B05DDB746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C2A1B0E-5588-C637-8E4F-A2A45B359F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D7C49C-F2D8-CA44-99B5-6A83D68ED75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243047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8DCA1C7-4D43-4C7A-E0BA-C4CC6E0CF0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92C112-44BE-BDF9-F8FB-6D2A5971E6E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58CECA7-A54B-1449-7FDA-B6B0BC827D5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A74A458-7904-C3C9-0CD9-41780CEFAAE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700122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39203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367388-A984-18A5-ED1B-6A7912EC79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7267C7A-6FA4-A195-E139-77E01B73856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D98BE29-AC12-DBD0-2CB5-C2E6C735D97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13070C-F8E7-CE72-0310-A2B067E55AD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5405923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7850251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752839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36E807B-BA56-A22C-8229-4078F3694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4E87440-2E5B-DB7B-FDDA-05DEE8026FA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C2840B8-381F-084F-3DCB-AC3F993DA16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0CDA6F2-1E2A-49F7-C30E-17E5BF1DBEB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073033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929D13-0E9D-95C3-19ED-F2AC06CB28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160471-43EA-C1A3-D47D-F106E8C1E8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AB60238-58F8-4864-F960-59150892F228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220B005-77D8-DC81-BE95-9F28F2F0C0B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41222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1464BC-0439-5449-354F-F83CA07751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05F6767-2CDE-3652-F73E-1FF63B84813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05FDD3-337F-4C74-A25E-F46BEFB702E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0A3194-BB65-0FCD-7331-419E6BFCB3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31949252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749A184-4A8C-4680-3B3A-C21BCEF6A8C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A7FE8B3-D0C9-0513-1B15-C9DD5C39647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6364AF8-1A86-6DF4-5FD6-929931EB979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50411DB-07B4-E6CB-771F-6FFF62E7E0A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24298097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E10918-F01E-433D-B26D-55F131358E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09A965-6F16-A65A-DF25-AD18278342B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A8335F8-D9A3-066A-D2EF-90F8CADE39A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B1B4553-3B5F-D960-2BA5-3B6799662C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9238840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10BD90-E736-1C20-FD4D-1BE1A0C9AD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4798A33-7C94-B52E-3230-3B669F08F2A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FC2C68-2789-5C37-EB75-524A87F1CF6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1"/>
              <a:t>we don’t know if it will succeed or fail</a:t>
            </a:r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43CABFA-3DE2-9C5B-B92C-6D3E3703D81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36473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D8DD1A4-28EF-83D9-23B1-4D57C44214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8477BAA-FA44-0E33-4133-31EB83C7355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2FC24B3F-0BA2-6635-6E88-0777C2A2D8A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40C77D1-FD81-AF3B-9771-74C1653D90D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61193456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733A7B1-7D45-9AFF-EFD2-048149E4F97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9B9DD8D4-0563-E96A-F1E3-8941F891F1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C8AA11C-00D0-C7B0-BFA4-678B81CCAD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3BAEC0-E857-7CDD-071E-0696FAC9151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5059166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81DBC7-2451-06D2-6311-F25C66F6791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07B6598-3997-650C-9647-446A4B48934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0955618C-1465-4ED5-C904-283C07B0B3C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D4FE107-6D19-81F3-7A12-333A71D75DF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12997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1651435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31264F-5FF2-4120-4D40-72C75E1924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C7FF4D0-D1EF-F174-242F-E883D45CBE9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7634E91-8201-9ABF-BBCE-06C4AAEEF42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2549DB-BF69-48FB-30B3-B86BA5012722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1482583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1B9D2A-FC06-F098-78E7-FACB202649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17A926-5FF8-800B-BD8E-2B9B72AA0898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D1BEEF1-1D1E-A343-75BC-3078316C45B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A20A0DA-CE3F-F46A-2268-FA8D871E22B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2173542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EA9A07E-EC6E-8A0D-711E-CF76007C6D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3AC4233D-4C49-161B-D4D0-14C10C9CC01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E2C912F-D58C-7763-BB36-7B7F2AC0B59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A3B4886-DC2C-176E-B6AF-DD38242988B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2360857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03B5B2-3FEC-42C6-041E-EDD441AF760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6127B8C-CA58-BFCB-1967-DE5E0A8D5BA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7FCDC50-75BB-929B-4E1E-58148F2089F0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ACF305A-4434-249A-D171-34E92FD24ED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81036953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54E0DCA-94C5-A5BF-5425-4808A204C8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C5E24F4-F364-7637-1443-3EA55981B04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F81E5E1-E814-4379-E285-C755A93E7B3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05051CE-E01A-21EE-A683-6D1C2E3B58C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0657022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E80B35B-8A69-321F-1B6B-B9947D89805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125CE77-D135-7706-3599-47D75307871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4E6F68E-F0EC-6BBA-DF65-90A3BC229B4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2612A1D-BD52-4DBB-49E1-1ADEADE4A6D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6264012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9ED9C3D-A6CE-522B-4AC8-C6DF4BBFCA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D6F4B0F-4EC4-7099-AD48-2397DE2FAA2A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D6210338-A2F3-DD05-6AAB-E1227543362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7F29A91-1E2A-F4AC-042D-B38566D5951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376042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A7CC77-9B89-A87B-E201-31A817E34F4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ADB402F-43C6-B536-12C0-4D85C5EF020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1D8061B-E3D9-FD5E-6C1D-EC0C25EF259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AD55C46-893C-DFE4-3AEF-D9F8623B8A3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72328858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DC66CA-B900-C202-9C28-62850505C7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E020A4-E2BB-449E-8492-D4980139BA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36DADA5-977C-C021-1A42-D575ED55B16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2024E570-B463-3D71-70E0-FAD379A115B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8572664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291F7A-6A25-669F-115E-A7755D62E0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169D2BD-A07E-9523-634A-E52DCF2C4159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CBC29EC-3670-B234-3896-EC9580A0574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B676E735-EC42-3246-A0FA-722AF31C420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9648899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32384DD-077B-5E15-886A-8EF74E15CA9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24E52D3-C4CC-AC15-3436-F671F8B2D89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CD0BEB-FF30-0B00-F809-C2DFA0A0596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68825-DB79-E3A5-4864-42226CCD44E4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9113966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B07C1B9-D0C1-1437-A243-6BB4D2069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8A55F7C-3E8D-DEE9-643B-A6369F45906E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7A512A4-DE87-FB2A-F214-0E8DF122CEDA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61293C4-F646-BD0E-EC2E-FD557B60024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9139283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8CB0810-97F2-F361-265A-6D7D7763DA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5B3A5CE-1055-C441-4243-EDF742E44C0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E172442-8C56-5A25-CC96-0913A59F395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1009B74-826E-C7A8-106C-C9F73929729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5421217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B5B861-F83E-68DD-024C-C992590935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EFAA045C-667F-ED5B-B407-1A46CC594AE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93A87C6-9E8F-46B5-4B0E-4F585F23ECB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767C4F7-C287-5ED3-C757-68EB794358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6159272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AB31C1-D133-583E-48A8-5A67721657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4F34CE3-6898-CC8D-F5D7-2788AD1A1A5B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A56C2F7A-1664-994F-CACE-F113975E16E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7590BFE-4F9D-8BF5-BF90-CAF6100055F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5865013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FB81988-BAAF-EDB5-FC18-9FF4834F64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4D5670EF-77DC-2B1D-339F-C772ED2782F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5A2D4C1C-B8C2-085C-BF02-7E8CE87B76CD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35DC09B-32D0-E55F-5997-BE9C90ACD4A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6432460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15B2B21-D8C5-F696-A649-317A948677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FD4417-61BB-0B32-0AFD-9A1114E0A4C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A947293-AD1F-D315-CACC-A594F81C6B51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95B75DC-E031-6CD7-297E-AE224EE3A2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5531987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7ACDAA-83CC-57F1-151D-EAEAAA0F663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6F9D908E-71AB-F149-2266-AF640B8FC6E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1C705E4-00B6-6081-8429-2609811C8A22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F2C0674-95B8-FC92-FBA3-ADA1906390D9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68691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932C55F-7F53-13F5-41EB-11E3A5CAE3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F613EE7-8D59-BC4D-7ADF-D4BD996C3A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1B85F27-BB7E-BBD1-6093-109CEDB4966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B81F3BA-41F6-BA86-037E-AD0ED00B226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6205220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E1527D-26EC-886F-A82E-E74B14E822E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A790B8A-6F7F-AF00-B68C-03850E17165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37D1F4A-7D4F-4303-86F3-480F19B32273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1B5DFDF-C042-3464-75E6-A1995F5DB81A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3455043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3EDD05-7E72-C5FB-C5BC-8487BAFA32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09A6041-731C-55B0-070D-F79075538E5C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BA52D25-3F77-E8B7-4429-0C3C5DC429F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B2D4CD9-5DF2-3CA9-B8A8-C7C86FD99C6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3903333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CC081-25B1-8F6C-5AC3-E95A2AC255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5CC2379-E9BC-DA22-1A33-FEDE644DED1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42A37699-45A5-ED3F-6EF5-97C59883ACB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550F7B-BAC7-C6D1-19D0-2E37F4EE5B4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2514099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BCA91C-34AB-9841-0250-3B5D3A11A8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532BB83-A640-C647-1735-AE5662CE0CA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3612181A-CF7A-356F-19E0-9452B3B4F9F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490040C6-5DFC-389F-D41E-93EC3D496AD0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3998737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3ABBF3-A554-1901-D7EB-3DBC6D7D83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F6097459-AFC8-CA43-B1F1-5C0B74582DF1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3C6E06-DDD5-95E8-7B78-39907AEE11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615DFA0-69B9-2F94-51C2-7C878921C36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4708920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17BFBC-7746-A57D-3300-6D75C83E077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B22BB91F-1556-7B45-94B6-E572A1CCF7C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E09CD3F6-4DE4-189C-0180-DF606FCAE00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FCDE98E1-84FC-8026-D59C-FF8A8BAD49A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199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129461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A5E054-15FC-1515-47B6-CDE984C6A33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C832233-0577-43DB-1344-71A44A162F8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D8EFE06-77A3-0D6C-0268-2F74683BFAAF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9382EE1-C5FC-7B7E-A305-0B6BC2BE551D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71360561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A48859-92C0-4B48-907B-7F3AD0A71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7C6B1B37-5DC5-606B-DB88-F6D9556BDAA5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F577A35-0699-6621-C90C-AE6266C5725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1E7C25B-1B83-63B0-A7B6-A971220EC49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276845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E58210-60C1-6737-36D3-01830859DCD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BDB20BE-84A1-A57C-4ADD-2A6AA856DF8F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50C5217-71A5-8BFC-9ADF-EDF7C33D6D8B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8538275-1949-294F-D44F-B5A0A359D85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0666515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12DE109-F877-B8FC-19EB-5B5D0041CFD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DE51DB38-B143-7C67-4A75-D014448BCEA0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6E7FC918-318F-B7B7-0FEE-3FCA7DA4B814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FF2955B-E85D-DE1A-51B4-412DABF8FE17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450269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8ABA562-503F-0C19-53AB-2E9EFB04582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0461CA17-2B2B-4289-C0DD-04D2E453AF27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14EC94EB-F9C3-7A70-E128-5FD7532F319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E8382D62-70D1-A008-65E0-C7E5EF52FCE5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982184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B0518A3-2C9D-AA6F-929D-DE9F43D1071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5C79F011-50FE-430E-58B9-AA9A9A3D9EE6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80AFEC57-9269-38EE-FFE8-2296CBD02CDC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1DDA7515-BD46-4937-3DED-544DD8568D3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2616102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31872F9-E328-CB2F-5BBD-F5D29FB946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8690EDE7-C9A2-EC36-0D2D-7C1EC6649823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719F74B0-26BC-5921-ABD0-B15B66C1D6C6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D5A5E-7EE9-EBB4-7E55-8B57E5BF617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0061241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8CEEED0-01C2-4546-A284-76C63BC6CBB1}" type="slidenum">
              <a:rPr lang="en-US" smtClean="0"/>
              <a:t>206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9519373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C97FFAA-E90E-EF9F-DC2F-89F75D6EC47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AF6F42BC-811A-5F2B-6A27-A190027A647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D974A5A-F895-71A3-A817-A9FC35814989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624396E2-2205-5823-F8E0-B1B94AC17B7C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638387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04CDDA4-7946-F8A8-B19F-496E9CAB1B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19935E37-C6C5-7681-1C55-3525C38D6A2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B0DD7488-1010-7956-A3FD-50457A0489F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0546617-8067-D7EB-F298-4C3AE011DA2B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6529851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972931A-0FF9-29EC-9578-705EF834028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2216BC9A-2098-38D1-0D45-FF93D705E02D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CA5AC562-7E40-C1C4-F319-6EE43A7D13EE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C781D9-41AA-B2B4-E33C-DF4AD0FD8483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1821341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g3a2a625dbd1_0_1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" name="Google Shape;71;g3a2a625dbd1_0_1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3676939818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4168422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283777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talk about examples helping a lot here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FC5BBC2B-72B0-2542-8213-717906F3F32B}" type="slidenum">
              <a:rPr lang="en-US" smtClean="0"/>
              <a:t>219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898789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3A222-E9A5-86A7-CA5B-F1454F6B149F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8B1BB04-B26C-8367-402D-4A403969151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1D93DBA-9855-EACB-E3EA-FE670C07E0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1478685-B7B4-5009-6E90-7E2CF4513B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E6BC47A-68B5-00AD-AEEE-26E2ED3D57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071705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A075BE8-BB4F-A59C-CC03-572746213CE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76268F9-F24D-CC96-DFDF-96BA503031A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CEEAD1E-AF18-1BE5-864D-E8E83A7F28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7E8AF4E-AC35-6763-4FD5-E28BC7938A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B62C237-91AD-ACF7-1E78-E687102572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8097730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CD386549-9272-96F4-733B-023F29D8C72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796DD84-F5D0-A6D4-FD45-84596E01E04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7BDB83-4A42-E260-36E8-A5F0422E4C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144FA91-B94E-A673-2B58-96ECDBD92F9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ACA8872-9098-E8CE-487A-B595DAC047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342097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body" type="tx">
  <p:cSld name="Title and body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>
            <a:spLocks noGrp="1"/>
          </p:cNvSpPr>
          <p:nvPr>
            <p:ph type="title"/>
          </p:nvPr>
        </p:nvSpPr>
        <p:spPr>
          <a:xfrm>
            <a:off x="415600" y="593367"/>
            <a:ext cx="11360800" cy="7636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415600" y="1536633"/>
            <a:ext cx="11360800" cy="455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rmAutofit/>
          </a:bodyPr>
          <a:lstStyle>
            <a:lvl1pPr marL="609585" lvl="0" indent="-457189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marL="1219170" lvl="1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marL="1828754" lvl="2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marL="2438339" lvl="3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marL="3047924" lvl="4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marL="3657509" lvl="5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marL="4267093" lvl="6" indent="-423323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marL="4876678" lvl="7" indent="-423323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marL="5486263" lvl="8" indent="-423323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>
            <a:endParaRPr/>
          </a:p>
        </p:txBody>
      </p:sp>
      <p:sp>
        <p:nvSpPr>
          <p:cNvPr id="19" name="Google Shape;19;p4"/>
          <p:cNvSpPr txBox="1">
            <a:spLocks noGrp="1"/>
          </p:cNvSpPr>
          <p:nvPr>
            <p:ph type="sldNum" idx="12"/>
          </p:nvPr>
        </p:nvSpPr>
        <p:spPr>
          <a:xfrm>
            <a:off x="11296611" y="6217623"/>
            <a:ext cx="731600" cy="5248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fld id="{00000000-1234-1234-1234-123412341234}" type="slidenum">
              <a:rPr lang="en-GB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17456736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8FEFC9-B55E-5926-78C0-FC9855DA607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274DA0E-AB04-8E47-B48C-8A7B3C3F9B3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4F2753F-435D-F327-8496-AD8347F29C6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18D3F2D-9199-3368-9CE9-EC96BE10C54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DDB0056-2C57-6C55-3947-37958B0036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74034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7B5455-7303-9CA9-7B04-4E40CB1768A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D16D6EC-F9A0-CD31-C69A-7C158021F0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B2E3037-4B77-9163-84F9-8540215BBDA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D90846-B51D-A53B-43E8-F806F17B773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7830A17-DDA1-AD7B-2BC1-4C889236642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580939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CE6134-F614-D38A-F20D-0259B2A9513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042C2E6-5655-C31D-6178-7A2D1E6284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7E1076EA-FFF5-783B-3BB6-E175FF69383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D8247BC-4ED2-CAB9-E63D-18EA49A469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1A92A840-F54E-6BC7-2EE8-7E424F6581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C862C0C-4E72-01E0-8854-5BF057DD55F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63465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12D0BA3-D4FA-FCC7-0BC4-8B4767357A9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F901ABB5-08A4-37BB-2D89-EC89CD88AC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9A6BD57-2E7B-4CF5-ED44-C8CFD885B8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0065104-D897-2178-DD49-D8CE5D57EED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8A85B65-907C-3DA3-80B4-811AE00BA314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D4643E83-8AFF-4916-8259-B0351DC3445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E34F1F9-83C0-4923-9583-5C7C1C02E3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3EECAFC-CB83-63FF-1987-F4A9D7CF08D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59393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8DE21-8D34-F3B9-6F30-8D5FD6E3064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4E349365-1099-4AA3-A1EA-57F6B952753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034BD4C7-287F-D3F4-80DD-412067E0DC8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CAF2EF0-DD70-3CB4-DB8D-89C795C2C2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858815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FD0C957D-EE5D-2F57-0ADB-D3E1C3C47D3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723C946-8CA1-0D0E-E6A6-E49ABD8784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5F240142-C5EF-C514-7B54-73C8A01CC5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592311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592A68-8CB4-DF2E-29D4-3951B476F39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8A11215-2760-3831-848B-AE12C75EA33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0C213F4F-2F5A-0C7B-214A-FDFD7E29763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720DD07-76C5-7182-9197-733B85A71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89123C9-9448-068F-9E42-0FF9BF268E5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C559215-7A38-9D83-6C1B-ABBEB5D8FD7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316020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16806B1-FFD0-4D8A-06EF-65B9D92490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2FFD9DA-2B0A-8D9B-40C4-906F32B89DD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4CC0DD3-0689-FB3B-9F40-966CEE33544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642492F-E8B8-BCF3-3F36-6070D070B2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9FCAE27-A74C-E28B-135C-33A03B18D7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AB3BB6B-C15C-C5BB-E310-AE57625FE6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75374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F03EAAD-62D6-410D-9203-F6229C9B4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03E65B-FF39-116F-BDFC-441DF01070A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2CB7FD-0A76-2F45-5989-8D14B8D1B52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5A66788-8C42-AF46-A5E8-A812D6157D58}" type="datetimeFigureOut">
              <a:rPr lang="en-US" smtClean="0"/>
              <a:t>11/18/25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87D80F5-E6C7-6937-F050-755568C1432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288F8ED-30C0-355C-F1F9-85F8EF89F1A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FA548BB-BFC1-7E4C-9C86-6066836D2D1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993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jp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jp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7.jpg"/></Relationships>
</file>

<file path=ppt/slides/_rels/slide10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10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7.xml"/></Relationships>
</file>

<file path=ppt/slides/_rels/slide10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.png"/></Relationships>
</file>

<file path=ppt/slides/_rels/slide1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7.xml"/></Relationships>
</file>

<file path=ppt/slides/_rels/slide1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7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_rels/slide1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/Relationships>
</file>

<file path=ppt/slides/_rels/slide1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7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7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7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7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image" Target="../media/image82.png"/><Relationship Id="rId1" Type="http://schemas.openxmlformats.org/officeDocument/2006/relationships/slideLayout" Target="../slideLayouts/slideLayout7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image" Target="../media/image84.png"/><Relationship Id="rId1" Type="http://schemas.openxmlformats.org/officeDocument/2006/relationships/slideLayout" Target="../slideLayouts/slideLayout7.xml"/></Relationships>
</file>

<file path=ppt/slides/_rels/slide1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1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7.xml"/></Relationships>
</file>

<file path=ppt/slides/_rels/slide1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1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/Relationships>
</file>

<file path=ppt/slides/_rels/slide1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7.xml"/></Relationships>
</file>

<file path=ppt/slides/_rels/slide1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1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7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7.xml"/></Relationships>
</file>

<file path=ppt/slides/_rels/slide15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7.png"/><Relationship Id="rId1" Type="http://schemas.openxmlformats.org/officeDocument/2006/relationships/slideLayout" Target="../slideLayouts/slideLayout7.xml"/></Relationships>
</file>

<file path=ppt/slides/_rels/slide1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8.png"/><Relationship Id="rId1" Type="http://schemas.openxmlformats.org/officeDocument/2006/relationships/slideLayout" Target="../slideLayouts/slideLayout7.xml"/></Relationships>
</file>

<file path=ppt/slides/_rels/slide1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/Relationships>
</file>

<file path=ppt/slides/_rels/slide1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image" Target="../media/image89.png"/><Relationship Id="rId1" Type="http://schemas.openxmlformats.org/officeDocument/2006/relationships/slideLayout" Target="../slideLayouts/slideLayout7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7.xml"/></Relationships>
</file>

<file path=ppt/slides/_rels/slide1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4.png"/><Relationship Id="rId5" Type="http://schemas.openxmlformats.org/officeDocument/2006/relationships/image" Target="../media/image25.png"/><Relationship Id="rId4" Type="http://schemas.openxmlformats.org/officeDocument/2006/relationships/image" Target="../media/image23.png"/></Relationships>
</file>

<file path=ppt/slides/_rels/slide1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1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1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7.xml"/></Relationships>
</file>

<file path=ppt/slides/_rels/slide1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7.xml"/></Relationships>
</file>

<file path=ppt/slides/_rels/slide1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jpeg"/><Relationship Id="rId2" Type="http://schemas.openxmlformats.org/officeDocument/2006/relationships/image" Target="../media/image9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3.png"/></Relationships>
</file>

<file path=ppt/slides/_rels/slide177.xml.rels><?xml version="1.0" encoding="UTF-8" standalone="yes"?>
<Relationships xmlns="http://schemas.openxmlformats.org/package/2006/relationships"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7.xml"/></Relationships>
</file>

<file path=ppt/slides/_rels/slide17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7.xml"/></Relationships>
</file>

<file path=ppt/slides/_rels/slide1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9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1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image" Target="../media/image98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1.png"/><Relationship Id="rId4" Type="http://schemas.openxmlformats.org/officeDocument/2006/relationships/image" Target="../media/image100.png"/></Relationships>
</file>

<file path=ppt/slides/_rels/slide1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7.xml"/></Relationships>
</file>

<file path=ppt/slides/_rels/slide1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0.png"/></Relationships>
</file>

<file path=ppt/slides/_rels/slide18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7.xml"/></Relationships>
</file>

<file path=ppt/slides/_rels/slide1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7" Type="http://schemas.openxmlformats.org/officeDocument/2006/relationships/image" Target="../media/image105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4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5.png"/><Relationship Id="rId4" Type="http://schemas.openxmlformats.org/officeDocument/2006/relationships/image" Target="../media/image106.png"/></Relationships>
</file>

<file path=ppt/slides/_rels/slide1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4.png"/><Relationship Id="rId4" Type="http://schemas.openxmlformats.org/officeDocument/2006/relationships/image" Target="../media/image106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7.xml"/></Relationships>
</file>

<file path=ppt/slides/_rels/slide1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7.png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1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1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7.xml"/></Relationships>
</file>

<file path=ppt/slides/_rels/slide19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6.png"/></Relationships>
</file>

<file path=ppt/slides/_rels/slide2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106.png"/></Relationships>
</file>

<file path=ppt/slides/_rels/slide2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08.png"/><Relationship Id="rId4" Type="http://schemas.openxmlformats.org/officeDocument/2006/relationships/image" Target="../media/image106.png"/></Relationships>
</file>

<file path=ppt/slides/_rels/slide2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06.png"/></Relationships>
</file>

<file path=ppt/slides/_rels/slide20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7.xml"/></Relationships>
</file>

<file path=ppt/slides/_rels/slide20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7.xml"/></Relationships>
</file>

<file path=ppt/slides/_rels/slide2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2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image" Target="../media/image78.png"/><Relationship Id="rId1" Type="http://schemas.openxmlformats.org/officeDocument/2006/relationships/slideLayout" Target="../slideLayouts/slideLayout7.xml"/></Relationships>
</file>

<file path=ppt/slides/_rels/slide20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/Relationships>
</file>

<file path=ppt/slides/_rels/slide2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7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2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7.xml"/></Relationships>
</file>

<file path=ppt/slides/_rels/slide2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2.xml"/></Relationships>
</file>

<file path=ppt/slides/_rels/slide2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jp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2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6.png"/><Relationship Id="rId1" Type="http://schemas.openxmlformats.org/officeDocument/2006/relationships/slideLayout" Target="../slideLayouts/slideLayout7.xml"/></Relationships>
</file>

<file path=ppt/slides/_rels/slide2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19.png"/><Relationship Id="rId4" Type="http://schemas.openxmlformats.org/officeDocument/2006/relationships/image" Target="../media/image118.png"/></Relationships>
</file>

<file path=ppt/slides/_rels/slide2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97.png"/><Relationship Id="rId5" Type="http://schemas.openxmlformats.org/officeDocument/2006/relationships/image" Target="../media/image96.png"/><Relationship Id="rId4" Type="http://schemas.openxmlformats.org/officeDocument/2006/relationships/image" Target="../media/image120.png"/></Relationships>
</file>

<file path=ppt/slides/_rels/slide2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46.png"/><Relationship Id="rId7" Type="http://schemas.openxmlformats.org/officeDocument/2006/relationships/image" Target="../media/image44.png"/><Relationship Id="rId12" Type="http://schemas.openxmlformats.org/officeDocument/2006/relationships/image" Target="../media/image124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2.png"/><Relationship Id="rId11" Type="http://schemas.openxmlformats.org/officeDocument/2006/relationships/image" Target="../media/image42.png"/><Relationship Id="rId5" Type="http://schemas.openxmlformats.org/officeDocument/2006/relationships/image" Target="../media/image45.png"/><Relationship Id="rId10" Type="http://schemas.openxmlformats.org/officeDocument/2006/relationships/image" Target="../media/image41.png"/><Relationship Id="rId4" Type="http://schemas.openxmlformats.org/officeDocument/2006/relationships/image" Target="../media/image121.png"/><Relationship Id="rId9" Type="http://schemas.openxmlformats.org/officeDocument/2006/relationships/image" Target="../media/image123.png"/></Relationships>
</file>

<file path=ppt/slides/_rels/slide2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121.png"/><Relationship Id="rId1" Type="http://schemas.openxmlformats.org/officeDocument/2006/relationships/slideLayout" Target="../slideLayouts/slideLayout7.xml"/></Relationships>
</file>

<file path=ppt/slides/_rels/slide2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4.png"/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7.xml"/></Relationships>
</file>

<file path=ppt/slides/_rels/slide2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2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23.png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2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3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2.png"/><Relationship Id="rId4" Type="http://schemas.openxmlformats.org/officeDocument/2006/relationships/image" Target="../media/image41.png"/></Relationships>
</file>

<file path=ppt/slides/_rels/slide2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4.png"/><Relationship Id="rId3" Type="http://schemas.openxmlformats.org/officeDocument/2006/relationships/image" Target="../media/image123.png"/><Relationship Id="rId7" Type="http://schemas.openxmlformats.org/officeDocument/2006/relationships/image" Target="../media/image42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45.png"/><Relationship Id="rId4" Type="http://schemas.openxmlformats.org/officeDocument/2006/relationships/image" Target="../media/image43.png"/><Relationship Id="rId9" Type="http://schemas.openxmlformats.org/officeDocument/2006/relationships/image" Target="../media/image46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2.png"/><Relationship Id="rId7" Type="http://schemas.openxmlformats.org/officeDocument/2006/relationships/image" Target="../media/image3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1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10.png"/><Relationship Id="rId4" Type="http://schemas.openxmlformats.org/officeDocument/2006/relationships/image" Target="../media/image2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7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2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3" Type="http://schemas.openxmlformats.org/officeDocument/2006/relationships/image" Target="../media/image10.png"/><Relationship Id="rId7" Type="http://schemas.openxmlformats.org/officeDocument/2006/relationships/image" Target="../media/image13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.png"/><Relationship Id="rId5" Type="http://schemas.openxmlformats.org/officeDocument/2006/relationships/image" Target="../media/image6.png"/><Relationship Id="rId4" Type="http://schemas.openxmlformats.org/officeDocument/2006/relationships/image" Target="../media/image11.pn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7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38.png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5.png"/><Relationship Id="rId3" Type="http://schemas.openxmlformats.org/officeDocument/2006/relationships/image" Target="../media/image41.png"/><Relationship Id="rId7" Type="http://schemas.openxmlformats.org/officeDocument/2006/relationships/image" Target="../media/image44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30.png"/><Relationship Id="rId4" Type="http://schemas.openxmlformats.org/officeDocument/2006/relationships/image" Target="../media/image4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46.png"/><Relationship Id="rId7" Type="http://schemas.openxmlformats.org/officeDocument/2006/relationships/image" Target="../media/image41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3.png"/><Relationship Id="rId5" Type="http://schemas.openxmlformats.org/officeDocument/2006/relationships/image" Target="../media/image44.png"/><Relationship Id="rId4" Type="http://schemas.openxmlformats.org/officeDocument/2006/relationships/image" Target="../media/image45.png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7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7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7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7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7" Type="http://schemas.openxmlformats.org/officeDocument/2006/relationships/image" Target="../media/image24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5" Type="http://schemas.openxmlformats.org/officeDocument/2006/relationships/image" Target="../media/image47.png"/><Relationship Id="rId4" Type="http://schemas.openxmlformats.org/officeDocument/2006/relationships/image" Target="../media/image23.png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7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7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7.xml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7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9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5.png"/><Relationship Id="rId5" Type="http://schemas.openxmlformats.org/officeDocument/2006/relationships/image" Target="../media/image51.png"/><Relationship Id="rId4" Type="http://schemas.openxmlformats.org/officeDocument/2006/relationships/image" Target="../media/image53.png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7.xm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7.jpg"/><Relationship Id="rId1" Type="http://schemas.openxmlformats.org/officeDocument/2006/relationships/slideLayout" Target="../slideLayouts/slideLayout7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8.png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1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52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image" Target="../media/image60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1.png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7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7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7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6.png"/><Relationship Id="rId4" Type="http://schemas.openxmlformats.org/officeDocument/2006/relationships/image" Target="../media/image65.jpg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5.jpg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7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7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7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7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69.png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0.png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8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7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8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7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3.png"/><Relationship Id="rId4" Type="http://schemas.openxmlformats.org/officeDocument/2006/relationships/image" Target="../media/image23.png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image" Target="../media/image64.png"/><Relationship Id="rId1" Type="http://schemas.openxmlformats.org/officeDocument/2006/relationships/slideLayout" Target="../slideLayouts/slideLayout7.xml"/></Relationships>
</file>

<file path=ppt/slides/_rels/slide9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7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3">
            <a:alphaModFix/>
          </a:blip>
          <a:stretch>
            <a:fillRect/>
          </a:stretch>
        </a:blipFill>
        <a:effectLst/>
      </p:bgPr>
    </p:bg>
    <p:spTree>
      <p:nvGrpSpPr>
        <p:cNvPr id="1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>
          <a:blip r:embed="rId4"/>
          <a:srcRect t="275" b="275"/>
          <a:stretch/>
        </p:blipFill>
        <p:spPr>
          <a:xfrm>
            <a:off x="8005589" y="2792433"/>
            <a:ext cx="2547200" cy="2533200"/>
          </a:xfrm>
          <a:prstGeom prst="roundRect">
            <a:avLst>
              <a:gd name="adj" fmla="val 4463"/>
            </a:avLst>
          </a:prstGeom>
          <a:noFill/>
          <a:ln>
            <a:noFill/>
          </a:ln>
        </p:spPr>
      </p:pic>
      <p:sp>
        <p:nvSpPr>
          <p:cNvPr id="55" name="Google Shape;55;p13"/>
          <p:cNvSpPr txBox="1"/>
          <p:nvPr/>
        </p:nvSpPr>
        <p:spPr>
          <a:xfrm>
            <a:off x="284200" y="333633"/>
            <a:ext cx="7401600" cy="2533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Emerging patterns </a:t>
            </a:r>
          </a:p>
          <a:p>
            <a:r>
              <a:rPr lang="en-GB" sz="5333">
                <a:solidFill>
                  <a:schemeClr val="lt1"/>
                </a:solidFill>
                <a:latin typeface="Inter Tight"/>
                <a:ea typeface="Inter Tight"/>
                <a:cs typeface="Inter Tight"/>
                <a:sym typeface="Inter Tight"/>
              </a:rPr>
              <a:t>for coding with Generative AI</a:t>
            </a:r>
          </a:p>
        </p:txBody>
      </p:sp>
      <p:sp>
        <p:nvSpPr>
          <p:cNvPr id="56" name="Google Shape;56;p13"/>
          <p:cNvSpPr txBox="1"/>
          <p:nvPr/>
        </p:nvSpPr>
        <p:spPr>
          <a:xfrm>
            <a:off x="8019400" y="5399900"/>
            <a:ext cx="3176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pPr>
              <a:buClr>
                <a:schemeClr val="dk1"/>
              </a:buClr>
              <a:buSzPts val="1100"/>
            </a:pPr>
            <a:r>
              <a:rPr lang="en-US" sz="2267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Lada Kesseler</a:t>
            </a:r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  <a:p>
            <a:endParaRPr sz="2267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  <p:sp>
        <p:nvSpPr>
          <p:cNvPr id="57" name="Google Shape;57;p13"/>
          <p:cNvSpPr txBox="1"/>
          <p:nvPr/>
        </p:nvSpPr>
        <p:spPr>
          <a:xfrm>
            <a:off x="8019400" y="5906567"/>
            <a:ext cx="2632000" cy="432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121900" tIns="121900" rIns="121900" bIns="121900" anchor="t" anchorCtr="0">
            <a:noAutofit/>
          </a:bodyPr>
          <a:lstStyle/>
          <a:p>
            <a:r>
              <a:rPr lang="en-GB" sz="1333">
                <a:solidFill>
                  <a:schemeClr val="lt1"/>
                </a:solidFill>
                <a:latin typeface="Roboto Mono"/>
                <a:ea typeface="Roboto Mono"/>
                <a:cs typeface="Roboto Mono"/>
                <a:sym typeface="Roboto Mono"/>
              </a:rPr>
              <a:t>Lead Developer</a:t>
            </a:r>
            <a:endParaRPr sz="1333">
              <a:solidFill>
                <a:schemeClr val="lt1"/>
              </a:solidFill>
              <a:latin typeface="Roboto Mono"/>
              <a:ea typeface="Roboto Mono"/>
              <a:cs typeface="Roboto Mono"/>
              <a:sym typeface="Roboto Mono"/>
            </a:endParaRPr>
          </a:p>
        </p:txBody>
      </p:sp>
    </p:spTree>
    <p:extLst>
      <p:ext uri="{BB962C8B-B14F-4D97-AF65-F5344CB8AC3E}">
        <p14:creationId xmlns:p14="http://schemas.microsoft.com/office/powerpoint/2010/main" val="191336528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6DA9553-94D4-5756-1814-23210A3DD8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C323BF9-5892-4789-E905-20A10F6315E1}"/>
              </a:ext>
            </a:extLst>
          </p:cNvPr>
          <p:cNvSpPr txBox="1"/>
          <p:nvPr/>
        </p:nvSpPr>
        <p:spPr>
          <a:xfrm>
            <a:off x="892626" y="4609636"/>
            <a:ext cx="103586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</a:t>
            </a:r>
            <a:endParaRPr lang="en-US" sz="36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06E0B25-CFAB-C2C5-FD6F-8FF9B30E155B}"/>
              </a:ext>
            </a:extLst>
          </p:cNvPr>
          <p:cNvSpPr txBox="1"/>
          <p:nvPr/>
        </p:nvSpPr>
        <p:spPr>
          <a:xfrm>
            <a:off x="892626" y="1791332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815D27A0-8D51-310F-496B-B3C72D9C0F13}"/>
              </a:ext>
            </a:extLst>
          </p:cNvPr>
          <p:cNvSpPr txBox="1"/>
          <p:nvPr/>
        </p:nvSpPr>
        <p:spPr>
          <a:xfrm>
            <a:off x="892626" y="239979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BCE5E7-FA02-E8C0-4D6D-9AFC129CFB11}"/>
              </a:ext>
            </a:extLst>
          </p:cNvPr>
          <p:cNvSpPr txBox="1"/>
          <p:nvPr/>
        </p:nvSpPr>
        <p:spPr>
          <a:xfrm>
            <a:off x="892626" y="300826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D05DC14-4603-C2F0-FDAD-FF6D7C6C0B81}"/>
              </a:ext>
            </a:extLst>
          </p:cNvPr>
          <p:cNvSpPr txBox="1"/>
          <p:nvPr/>
        </p:nvSpPr>
        <p:spPr>
          <a:xfrm>
            <a:off x="892626" y="3616724"/>
            <a:ext cx="517724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What’s what in Portuguese?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F3A78D-70FB-1DB6-1615-7A49D0720F7A}"/>
              </a:ext>
            </a:extLst>
          </p:cNvPr>
          <p:cNvSpPr txBox="1"/>
          <p:nvPr/>
        </p:nvSpPr>
        <p:spPr>
          <a:xfrm>
            <a:off x="731520" y="313509"/>
            <a:ext cx="42923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/>
              <a:t>Talking to LLM via an API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808ABA1-37F0-4BEB-D613-AFEF5E0CBEAF}"/>
              </a:ext>
            </a:extLst>
          </p:cNvPr>
          <p:cNvSpPr txBox="1"/>
          <p:nvPr/>
        </p:nvSpPr>
        <p:spPr>
          <a:xfrm>
            <a:off x="1928487" y="4702463"/>
            <a:ext cx="140073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200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  <a:endParaRPr lang="en-US" b="1"/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C23840CB-5E18-D89E-DDE5-AADC952340A0}"/>
              </a:ext>
            </a:extLst>
          </p:cNvPr>
          <p:cNvGrpSpPr/>
          <p:nvPr/>
        </p:nvGrpSpPr>
        <p:grpSpPr>
          <a:xfrm>
            <a:off x="6730443" y="1991387"/>
            <a:ext cx="4858644" cy="772264"/>
            <a:chOff x="1736133" y="1915512"/>
            <a:chExt cx="7198963" cy="967648"/>
          </a:xfrm>
        </p:grpSpPr>
        <p:pic>
          <p:nvPicPr>
            <p:cNvPr id="9" name="Picture 8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4044F187-9581-7CDC-472B-5437FC78993A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6758" y="2086970"/>
              <a:ext cx="605471" cy="624733"/>
            </a:xfrm>
            <a:prstGeom prst="rect">
              <a:avLst/>
            </a:prstGeom>
          </p:spPr>
        </p:pic>
        <p:sp>
          <p:nvSpPr>
            <p:cNvPr id="11" name="Rounded Rectangle 10">
              <a:extLst>
                <a:ext uri="{FF2B5EF4-FFF2-40B4-BE49-F238E27FC236}">
                  <a16:creationId xmlns:a16="http://schemas.microsoft.com/office/drawing/2014/main" id="{4DDD3BA5-758C-58FA-1BF6-2E65D5527A89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grpSp>
        <p:nvGrpSpPr>
          <p:cNvPr id="12" name="llm">
            <a:extLst>
              <a:ext uri="{FF2B5EF4-FFF2-40B4-BE49-F238E27FC236}">
                <a16:creationId xmlns:a16="http://schemas.microsoft.com/office/drawing/2014/main" id="{C8E599BB-3462-D25A-3D66-88435FBB1602}"/>
              </a:ext>
            </a:extLst>
          </p:cNvPr>
          <p:cNvGrpSpPr/>
          <p:nvPr/>
        </p:nvGrpSpPr>
        <p:grpSpPr>
          <a:xfrm>
            <a:off x="6730443" y="3292281"/>
            <a:ext cx="4858645" cy="899376"/>
            <a:chOff x="2258905" y="2158523"/>
            <a:chExt cx="7187977" cy="1488229"/>
          </a:xfrm>
        </p:grpSpPr>
        <p:pic>
          <p:nvPicPr>
            <p:cNvPr id="13" name="Picture 1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7A63A590-2DF5-8297-93CD-C3D72FB3E40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2409300" y="2503292"/>
              <a:ext cx="799439" cy="888929"/>
            </a:xfrm>
            <a:prstGeom prst="rect">
              <a:avLst/>
            </a:prstGeom>
          </p:spPr>
        </p:pic>
        <p:sp>
          <p:nvSpPr>
            <p:cNvPr id="14" name="Rounded Rectangle 13">
              <a:extLst>
                <a:ext uri="{FF2B5EF4-FFF2-40B4-BE49-F238E27FC236}">
                  <a16:creationId xmlns:a16="http://schemas.microsoft.com/office/drawing/2014/main" id="{5EF5463D-CCDD-B6E9-2C1B-3A2A336BC03B}"/>
                </a:ext>
              </a:extLst>
            </p:cNvPr>
            <p:cNvSpPr/>
            <p:nvPr/>
          </p:nvSpPr>
          <p:spPr>
            <a:xfrm>
              <a:off x="2258905" y="2158523"/>
              <a:ext cx="7187977" cy="1488229"/>
            </a:xfrm>
            <a:custGeom>
              <a:avLst/>
              <a:gdLst>
                <a:gd name="csX0" fmla="*/ 0 w 7187977"/>
                <a:gd name="csY0" fmla="*/ 248043 h 1488229"/>
                <a:gd name="csX1" fmla="*/ 248043 w 7187977"/>
                <a:gd name="csY1" fmla="*/ 0 h 1488229"/>
                <a:gd name="csX2" fmla="*/ 1051070 w 7187977"/>
                <a:gd name="csY2" fmla="*/ 0 h 1488229"/>
                <a:gd name="csX3" fmla="*/ 1787178 w 7187977"/>
                <a:gd name="csY3" fmla="*/ 0 h 1488229"/>
                <a:gd name="csX4" fmla="*/ 2389448 w 7187977"/>
                <a:gd name="csY4" fmla="*/ 0 h 1488229"/>
                <a:gd name="csX5" fmla="*/ 2857880 w 7187977"/>
                <a:gd name="csY5" fmla="*/ 0 h 1488229"/>
                <a:gd name="csX6" fmla="*/ 3527070 w 7187977"/>
                <a:gd name="csY6" fmla="*/ 0 h 1488229"/>
                <a:gd name="csX7" fmla="*/ 4263178 w 7187977"/>
                <a:gd name="csY7" fmla="*/ 0 h 1488229"/>
                <a:gd name="csX8" fmla="*/ 4798529 w 7187977"/>
                <a:gd name="csY8" fmla="*/ 0 h 1488229"/>
                <a:gd name="csX9" fmla="*/ 5601556 w 7187977"/>
                <a:gd name="csY9" fmla="*/ 0 h 1488229"/>
                <a:gd name="csX10" fmla="*/ 6136907 w 7187977"/>
                <a:gd name="csY10" fmla="*/ 0 h 1488229"/>
                <a:gd name="csX11" fmla="*/ 6939934 w 7187977"/>
                <a:gd name="csY11" fmla="*/ 0 h 1488229"/>
                <a:gd name="csX12" fmla="*/ 7187977 w 7187977"/>
                <a:gd name="csY12" fmla="*/ 248043 h 1488229"/>
                <a:gd name="csX13" fmla="*/ 7187977 w 7187977"/>
                <a:gd name="csY13" fmla="*/ 714350 h 1488229"/>
                <a:gd name="csX14" fmla="*/ 7187977 w 7187977"/>
                <a:gd name="csY14" fmla="*/ 1240186 h 1488229"/>
                <a:gd name="csX15" fmla="*/ 6939934 w 7187977"/>
                <a:gd name="csY15" fmla="*/ 1488229 h 1488229"/>
                <a:gd name="csX16" fmla="*/ 6471502 w 7187977"/>
                <a:gd name="csY16" fmla="*/ 1488229 h 1488229"/>
                <a:gd name="csX17" fmla="*/ 5735394 w 7187977"/>
                <a:gd name="csY17" fmla="*/ 1488229 h 1488229"/>
                <a:gd name="csX18" fmla="*/ 5200042 w 7187977"/>
                <a:gd name="csY18" fmla="*/ 1488229 h 1488229"/>
                <a:gd name="csX19" fmla="*/ 4597772 w 7187977"/>
                <a:gd name="csY19" fmla="*/ 1488229 h 1488229"/>
                <a:gd name="csX20" fmla="*/ 3794745 w 7187977"/>
                <a:gd name="csY20" fmla="*/ 1488229 h 1488229"/>
                <a:gd name="csX21" fmla="*/ 3125556 w 7187977"/>
                <a:gd name="csY21" fmla="*/ 1488229 h 1488229"/>
                <a:gd name="csX22" fmla="*/ 2590205 w 7187977"/>
                <a:gd name="csY22" fmla="*/ 1488229 h 1488229"/>
                <a:gd name="csX23" fmla="*/ 2121772 w 7187977"/>
                <a:gd name="csY23" fmla="*/ 1488229 h 1488229"/>
                <a:gd name="csX24" fmla="*/ 1385664 w 7187977"/>
                <a:gd name="csY24" fmla="*/ 1488229 h 1488229"/>
                <a:gd name="csX25" fmla="*/ 248043 w 7187977"/>
                <a:gd name="csY25" fmla="*/ 1488229 h 1488229"/>
                <a:gd name="csX26" fmla="*/ 0 w 7187977"/>
                <a:gd name="csY26" fmla="*/ 1240186 h 1488229"/>
                <a:gd name="csX27" fmla="*/ 0 w 7187977"/>
                <a:gd name="csY27" fmla="*/ 763957 h 1488229"/>
                <a:gd name="csX28" fmla="*/ 0 w 7187977"/>
                <a:gd name="csY28" fmla="*/ 248043 h 1488229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</a:cxnLst>
              <a:rect l="l" t="t" r="r" b="b"/>
              <a:pathLst>
                <a:path w="7187977" h="1488229" extrusionOk="0">
                  <a:moveTo>
                    <a:pt x="0" y="248043"/>
                  </a:moveTo>
                  <a:cubicBezTo>
                    <a:pt x="-7088" y="100087"/>
                    <a:pt x="132893" y="2549"/>
                    <a:pt x="248043" y="0"/>
                  </a:cubicBezTo>
                  <a:cubicBezTo>
                    <a:pt x="606155" y="6455"/>
                    <a:pt x="652086" y="-23499"/>
                    <a:pt x="1051070" y="0"/>
                  </a:cubicBezTo>
                  <a:cubicBezTo>
                    <a:pt x="1450054" y="23499"/>
                    <a:pt x="1604932" y="31748"/>
                    <a:pt x="1787178" y="0"/>
                  </a:cubicBezTo>
                  <a:cubicBezTo>
                    <a:pt x="1969424" y="-31748"/>
                    <a:pt x="2175028" y="12986"/>
                    <a:pt x="2389448" y="0"/>
                  </a:cubicBezTo>
                  <a:cubicBezTo>
                    <a:pt x="2603868" y="-12986"/>
                    <a:pt x="2736408" y="-22520"/>
                    <a:pt x="2857880" y="0"/>
                  </a:cubicBezTo>
                  <a:cubicBezTo>
                    <a:pt x="2979352" y="22520"/>
                    <a:pt x="3226170" y="-16215"/>
                    <a:pt x="3527070" y="0"/>
                  </a:cubicBezTo>
                  <a:cubicBezTo>
                    <a:pt x="3827970" y="16215"/>
                    <a:pt x="4052967" y="30294"/>
                    <a:pt x="4263178" y="0"/>
                  </a:cubicBezTo>
                  <a:cubicBezTo>
                    <a:pt x="4473389" y="-30294"/>
                    <a:pt x="4571958" y="26381"/>
                    <a:pt x="4798529" y="0"/>
                  </a:cubicBezTo>
                  <a:cubicBezTo>
                    <a:pt x="5025100" y="-26381"/>
                    <a:pt x="5298569" y="4820"/>
                    <a:pt x="5601556" y="0"/>
                  </a:cubicBezTo>
                  <a:cubicBezTo>
                    <a:pt x="5904543" y="-4820"/>
                    <a:pt x="5947610" y="-25472"/>
                    <a:pt x="6136907" y="0"/>
                  </a:cubicBezTo>
                  <a:cubicBezTo>
                    <a:pt x="6326204" y="25472"/>
                    <a:pt x="6557104" y="24087"/>
                    <a:pt x="6939934" y="0"/>
                  </a:cubicBezTo>
                  <a:cubicBezTo>
                    <a:pt x="7057554" y="-19912"/>
                    <a:pt x="7188937" y="117160"/>
                    <a:pt x="7187977" y="248043"/>
                  </a:cubicBezTo>
                  <a:cubicBezTo>
                    <a:pt x="7203778" y="466219"/>
                    <a:pt x="7174977" y="557110"/>
                    <a:pt x="7187977" y="714350"/>
                  </a:cubicBezTo>
                  <a:cubicBezTo>
                    <a:pt x="7200977" y="871590"/>
                    <a:pt x="7208714" y="1075169"/>
                    <a:pt x="7187977" y="1240186"/>
                  </a:cubicBezTo>
                  <a:cubicBezTo>
                    <a:pt x="7187263" y="1382383"/>
                    <a:pt x="7075524" y="1499780"/>
                    <a:pt x="6939934" y="1488229"/>
                  </a:cubicBezTo>
                  <a:cubicBezTo>
                    <a:pt x="6725516" y="1487278"/>
                    <a:pt x="6688595" y="1496305"/>
                    <a:pt x="6471502" y="1488229"/>
                  </a:cubicBezTo>
                  <a:cubicBezTo>
                    <a:pt x="6254409" y="1480153"/>
                    <a:pt x="6088187" y="1507054"/>
                    <a:pt x="5735394" y="1488229"/>
                  </a:cubicBezTo>
                  <a:cubicBezTo>
                    <a:pt x="5382601" y="1469404"/>
                    <a:pt x="5328014" y="1511333"/>
                    <a:pt x="5200042" y="1488229"/>
                  </a:cubicBezTo>
                  <a:cubicBezTo>
                    <a:pt x="5072070" y="1465125"/>
                    <a:pt x="4836129" y="1512007"/>
                    <a:pt x="4597772" y="1488229"/>
                  </a:cubicBezTo>
                  <a:cubicBezTo>
                    <a:pt x="4359415" y="1464452"/>
                    <a:pt x="4155080" y="1515000"/>
                    <a:pt x="3794745" y="1488229"/>
                  </a:cubicBezTo>
                  <a:cubicBezTo>
                    <a:pt x="3434410" y="1461458"/>
                    <a:pt x="3278609" y="1500294"/>
                    <a:pt x="3125556" y="1488229"/>
                  </a:cubicBezTo>
                  <a:cubicBezTo>
                    <a:pt x="2972503" y="1476164"/>
                    <a:pt x="2845114" y="1473968"/>
                    <a:pt x="2590205" y="1488229"/>
                  </a:cubicBezTo>
                  <a:cubicBezTo>
                    <a:pt x="2335296" y="1502490"/>
                    <a:pt x="2321592" y="1476507"/>
                    <a:pt x="2121772" y="1488229"/>
                  </a:cubicBezTo>
                  <a:cubicBezTo>
                    <a:pt x="1921952" y="1499951"/>
                    <a:pt x="1609161" y="1466260"/>
                    <a:pt x="1385664" y="1488229"/>
                  </a:cubicBezTo>
                  <a:cubicBezTo>
                    <a:pt x="1162167" y="1510198"/>
                    <a:pt x="808318" y="1513772"/>
                    <a:pt x="248043" y="1488229"/>
                  </a:cubicBezTo>
                  <a:cubicBezTo>
                    <a:pt x="107755" y="1479258"/>
                    <a:pt x="-16836" y="1368536"/>
                    <a:pt x="0" y="1240186"/>
                  </a:cubicBezTo>
                  <a:cubicBezTo>
                    <a:pt x="19401" y="1113961"/>
                    <a:pt x="18884" y="915687"/>
                    <a:pt x="0" y="763957"/>
                  </a:cubicBezTo>
                  <a:cubicBezTo>
                    <a:pt x="-18884" y="612227"/>
                    <a:pt x="22383" y="431872"/>
                    <a:pt x="0" y="24804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</p:grpSp>
      <p:sp>
        <p:nvSpPr>
          <p:cNvPr id="17" name="Up-Down Arrow 16">
            <a:extLst>
              <a:ext uri="{FF2B5EF4-FFF2-40B4-BE49-F238E27FC236}">
                <a16:creationId xmlns:a16="http://schemas.microsoft.com/office/drawing/2014/main" id="{10A45704-CC7F-F037-E978-9C50EED46143}"/>
              </a:ext>
            </a:extLst>
          </p:cNvPr>
          <p:cNvSpPr/>
          <p:nvPr/>
        </p:nvSpPr>
        <p:spPr>
          <a:xfrm>
            <a:off x="6832101" y="2763651"/>
            <a:ext cx="578893" cy="528629"/>
          </a:xfrm>
          <a:custGeom>
            <a:avLst/>
            <a:gdLst>
              <a:gd name="csX0" fmla="*/ 0 w 578893"/>
              <a:gd name="csY0" fmla="*/ 173607 h 528629"/>
              <a:gd name="csX1" fmla="*/ 289447 w 578893"/>
              <a:gd name="csY1" fmla="*/ 0 h 528629"/>
              <a:gd name="csX2" fmla="*/ 578893 w 578893"/>
              <a:gd name="csY2" fmla="*/ 173607 h 528629"/>
              <a:gd name="csX3" fmla="*/ 432728 w 578893"/>
              <a:gd name="csY3" fmla="*/ 173607 h 528629"/>
              <a:gd name="csX4" fmla="*/ 432728 w 578893"/>
              <a:gd name="csY4" fmla="*/ 355022 h 528629"/>
              <a:gd name="csX5" fmla="*/ 578893 w 578893"/>
              <a:gd name="csY5" fmla="*/ 355022 h 528629"/>
              <a:gd name="csX6" fmla="*/ 289447 w 578893"/>
              <a:gd name="csY6" fmla="*/ 528629 h 528629"/>
              <a:gd name="csX7" fmla="*/ 0 w 578893"/>
              <a:gd name="csY7" fmla="*/ 355022 h 528629"/>
              <a:gd name="csX8" fmla="*/ 146165 w 578893"/>
              <a:gd name="csY8" fmla="*/ 355022 h 528629"/>
              <a:gd name="csX9" fmla="*/ 146165 w 578893"/>
              <a:gd name="csY9" fmla="*/ 173607 h 528629"/>
              <a:gd name="csX10" fmla="*/ 0 w 578893"/>
              <a:gd name="csY10" fmla="*/ 173607 h 52862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578893" h="528629" fill="none" extrusionOk="0">
                <a:moveTo>
                  <a:pt x="0" y="173607"/>
                </a:moveTo>
                <a:cubicBezTo>
                  <a:pt x="95581" y="110277"/>
                  <a:pt x="220992" y="48796"/>
                  <a:pt x="289447" y="0"/>
                </a:cubicBezTo>
                <a:cubicBezTo>
                  <a:pt x="371430" y="45156"/>
                  <a:pt x="488009" y="120172"/>
                  <a:pt x="578893" y="173607"/>
                </a:cubicBezTo>
                <a:cubicBezTo>
                  <a:pt x="533824" y="176524"/>
                  <a:pt x="485480" y="171653"/>
                  <a:pt x="432728" y="173607"/>
                </a:cubicBezTo>
                <a:cubicBezTo>
                  <a:pt x="450285" y="260374"/>
                  <a:pt x="421966" y="278893"/>
                  <a:pt x="432728" y="355022"/>
                </a:cubicBezTo>
                <a:cubicBezTo>
                  <a:pt x="464132" y="354903"/>
                  <a:pt x="531766" y="366027"/>
                  <a:pt x="578893" y="355022"/>
                </a:cubicBezTo>
                <a:cubicBezTo>
                  <a:pt x="495128" y="440860"/>
                  <a:pt x="410689" y="450899"/>
                  <a:pt x="289447" y="528629"/>
                </a:cubicBezTo>
                <a:cubicBezTo>
                  <a:pt x="180989" y="500999"/>
                  <a:pt x="83738" y="361871"/>
                  <a:pt x="0" y="355022"/>
                </a:cubicBezTo>
                <a:cubicBezTo>
                  <a:pt x="60614" y="338569"/>
                  <a:pt x="102237" y="367514"/>
                  <a:pt x="146165" y="355022"/>
                </a:cubicBezTo>
                <a:cubicBezTo>
                  <a:pt x="127246" y="265393"/>
                  <a:pt x="153712" y="229569"/>
                  <a:pt x="146165" y="173607"/>
                </a:cubicBezTo>
                <a:cubicBezTo>
                  <a:pt x="83296" y="174553"/>
                  <a:pt x="72980" y="170816"/>
                  <a:pt x="0" y="173607"/>
                </a:cubicBezTo>
                <a:close/>
              </a:path>
              <a:path w="578893" h="528629" stroke="0" extrusionOk="0">
                <a:moveTo>
                  <a:pt x="0" y="173607"/>
                </a:moveTo>
                <a:cubicBezTo>
                  <a:pt x="74521" y="107672"/>
                  <a:pt x="225632" y="42090"/>
                  <a:pt x="289447" y="0"/>
                </a:cubicBezTo>
                <a:cubicBezTo>
                  <a:pt x="409655" y="62892"/>
                  <a:pt x="447312" y="133946"/>
                  <a:pt x="578893" y="173607"/>
                </a:cubicBezTo>
                <a:cubicBezTo>
                  <a:pt x="531830" y="181995"/>
                  <a:pt x="477958" y="168327"/>
                  <a:pt x="432728" y="173607"/>
                </a:cubicBezTo>
                <a:cubicBezTo>
                  <a:pt x="444609" y="236228"/>
                  <a:pt x="428822" y="299753"/>
                  <a:pt x="432728" y="355022"/>
                </a:cubicBezTo>
                <a:cubicBezTo>
                  <a:pt x="479930" y="348512"/>
                  <a:pt x="508856" y="371093"/>
                  <a:pt x="578893" y="355022"/>
                </a:cubicBezTo>
                <a:cubicBezTo>
                  <a:pt x="458927" y="449836"/>
                  <a:pt x="362450" y="458400"/>
                  <a:pt x="289447" y="528629"/>
                </a:cubicBezTo>
                <a:cubicBezTo>
                  <a:pt x="189194" y="489130"/>
                  <a:pt x="136850" y="429513"/>
                  <a:pt x="0" y="355022"/>
                </a:cubicBezTo>
                <a:cubicBezTo>
                  <a:pt x="44948" y="352569"/>
                  <a:pt x="88376" y="359213"/>
                  <a:pt x="146165" y="355022"/>
                </a:cubicBezTo>
                <a:cubicBezTo>
                  <a:pt x="145151" y="316248"/>
                  <a:pt x="166524" y="215868"/>
                  <a:pt x="146165" y="173607"/>
                </a:cubicBezTo>
                <a:cubicBezTo>
                  <a:pt x="82450" y="178574"/>
                  <a:pt x="44051" y="164107"/>
                  <a:pt x="0" y="173607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828006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10" grpId="0"/>
    </p:bld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EF5B89B-E610-59BF-7597-9A16A8D4A66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22BC604-46A6-A1F6-C1A0-B5366B8E04C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97D24287-EB78-DFAC-C574-A02978795188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4547D5F-722A-3F65-5D64-45EA4867092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C353F28-294F-70D2-A294-D38B7A99E2B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44F7287-2098-93AF-122C-1950BDDA4297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0FFCC4B4-F424-6992-BA01-A7213207CF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27974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3A9E3FE1-FF69-CD2B-C6E0-7799E785883C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5EAF208-2EED-B302-554E-CEACAE1947B0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17248F1-C72F-B97A-9E5E-9672B3C8B98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3320057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103B4D0-95D7-1485-9805-8DE71BC1FA1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FAB56F6-F91C-5B7A-64C8-366E3F5259E6}"/>
              </a:ext>
            </a:extLst>
          </p:cNvPr>
          <p:cNvSpPr txBox="1"/>
          <p:nvPr/>
        </p:nvSpPr>
        <p:spPr>
          <a:xfrm>
            <a:off x="3493440" y="3044279"/>
            <a:ext cx="47756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update_version.sh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60EB87C0-9686-9CA7-25CA-32898DD2A468}"/>
              </a:ext>
            </a:extLst>
          </p:cNvPr>
          <p:cNvSpPr txBox="1"/>
          <p:nvPr/>
        </p:nvSpPr>
        <p:spPr>
          <a:xfrm>
            <a:off x="7208642" y="3708468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351534948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2A55FE7-CE94-FDD4-780B-A76B2916DD7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CA12AB5-BED9-F3F7-E1F5-4AB25ED89734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5C7F59C-E562-56F0-9211-E31BD91A92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0C3F770-2305-AA02-CE50-07E5556EB43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D61FCE1-CCE0-8AAF-F2DB-E4B7528DD3C8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E58D3FE-E160-C78A-3902-6FE75B78992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FA21A65-730C-F8A9-AF76-D57787B33B7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208B98DC-1F7E-0152-B8E5-F046D63E4A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7402" y="0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FDAD7D8-550E-8274-56CD-D1EF4DF03472}"/>
              </a:ext>
            </a:extLst>
          </p:cNvPr>
          <p:cNvSpPr/>
          <p:nvPr/>
        </p:nvSpPr>
        <p:spPr>
          <a:xfrm>
            <a:off x="-38702" y="446981"/>
            <a:ext cx="12383101" cy="7945176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02D8FF5F-FCE0-4EE0-FAC4-DFAB3A59E0E7}"/>
              </a:ext>
            </a:extLst>
          </p:cNvPr>
          <p:cNvSpPr/>
          <p:nvPr/>
        </p:nvSpPr>
        <p:spPr>
          <a:xfrm>
            <a:off x="2312294" y="0"/>
            <a:ext cx="23409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5665043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07D22A-FF2E-A8F3-1665-E08BA6A99D8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925B19E-616E-3436-2385-C180761286B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97A588B-6647-A751-33A3-B7AE78568F5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701A2E5-A24A-ED2F-7E10-43D9BDE218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6A30869F-BE59-C32F-CBAF-3331B70968F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FEDB9310-1429-D840-BB26-74B4C277E66A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D4F31CD-E299-D837-F408-138E81EAC6C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D69C442B-9E46-24A1-CDC3-C614AC84D4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70837" y="-467360"/>
            <a:ext cx="12541508" cy="25472562"/>
          </a:xfrm>
          <a:prstGeom prst="rect">
            <a:avLst/>
          </a:prstGeom>
        </p:spPr>
      </p:pic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1E6721B0-5AC8-E839-7680-70E2C939D29E}"/>
              </a:ext>
            </a:extLst>
          </p:cNvPr>
          <p:cNvSpPr/>
          <p:nvPr/>
        </p:nvSpPr>
        <p:spPr>
          <a:xfrm>
            <a:off x="136818" y="6396454"/>
            <a:ext cx="270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9308959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353531-5272-802D-D537-912B3B4A04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564A13EE-BB51-3BC5-BCCD-56921AD13F06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A21450E-D4FD-51AB-0860-44C8C98371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5799262-FE6F-9E31-30DA-4C4191E5978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A77F9744-1D65-A08D-1D69-C3625EBA8F12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505B72-6E0B-3BCF-603F-DB67EA8E4563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36078D12-0E7B-BF62-2BAE-467ADD861433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FD8C69E-3E3C-6696-C2CC-843FB330C41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70837" y="-18287797"/>
            <a:ext cx="12541508" cy="25472562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556274D-FC38-88E2-B132-2BF92912179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A53AE44C-FACF-8CA7-0051-4256E55F9614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5696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4946067-12AD-89BD-66D5-61DD23FA5E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39C25958-5C31-D683-1424-A0580B5D27E0}"/>
              </a:ext>
            </a:extLst>
          </p:cNvPr>
          <p:cNvSpPr txBox="1"/>
          <p:nvPr/>
        </p:nvSpPr>
        <p:spPr>
          <a:xfrm>
            <a:off x="3493440" y="3044279"/>
            <a:ext cx="410080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git commit hook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9FADC2-7A5F-A3B3-5599-095A1A166EEA}"/>
              </a:ext>
            </a:extLst>
          </p:cNvPr>
          <p:cNvSpPr txBox="1"/>
          <p:nvPr/>
        </p:nvSpPr>
        <p:spPr>
          <a:xfrm>
            <a:off x="6770390" y="3695021"/>
            <a:ext cx="660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new!</a:t>
            </a:r>
          </a:p>
        </p:txBody>
      </p:sp>
    </p:spTree>
    <p:extLst>
      <p:ext uri="{BB962C8B-B14F-4D97-AF65-F5344CB8AC3E}">
        <p14:creationId xmlns:p14="http://schemas.microsoft.com/office/powerpoint/2010/main" val="164786818"/>
      </p:ext>
    </p:extLst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49B1C-6487-F206-BA7B-6978D6F0CEF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E3B19B74-CAAE-BED3-74AE-4D9D9B9E73C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F0101635-B332-36B4-A59E-B7AA6A0757BD}"/>
              </a:ext>
            </a:extLst>
          </p:cNvPr>
          <p:cNvSpPr txBox="1"/>
          <p:nvPr/>
        </p:nvSpPr>
        <p:spPr>
          <a:xfrm>
            <a:off x="773430" y="3013499"/>
            <a:ext cx="239776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version 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number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9A3C4C69-39A7-20A0-BE5A-883FF372BD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31070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05D2B90D-54FF-40C3-3E48-768E3E541A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6A06CCD4-AD06-56A2-50E0-399823E1E9FD}"/>
              </a:ext>
            </a:extLst>
          </p:cNvPr>
          <p:cNvSpPr txBox="1"/>
          <p:nvPr/>
        </p:nvSpPr>
        <p:spPr>
          <a:xfrm>
            <a:off x="4624862" y="3013499"/>
            <a:ext cx="313030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update_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version.sh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94B032E-27FA-5EB0-086F-537600463491}"/>
              </a:ext>
            </a:extLst>
          </p:cNvPr>
          <p:cNvSpPr txBox="1"/>
          <p:nvPr/>
        </p:nvSpPr>
        <p:spPr>
          <a:xfrm>
            <a:off x="8971552" y="3295224"/>
            <a:ext cx="147295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githook</a:t>
            </a:r>
          </a:p>
        </p:txBody>
      </p:sp>
    </p:spTree>
    <p:extLst>
      <p:ext uri="{BB962C8B-B14F-4D97-AF65-F5344CB8AC3E}">
        <p14:creationId xmlns:p14="http://schemas.microsoft.com/office/powerpoint/2010/main" val="2592746806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4C7819F8-BDF2-CCFC-0F64-E09A6A56B0A1}"/>
              </a:ext>
            </a:extLst>
          </p:cNvPr>
          <p:cNvSpPr txBox="1"/>
          <p:nvPr/>
        </p:nvSpPr>
        <p:spPr>
          <a:xfrm>
            <a:off x="3389779" y="2009940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Chain of Small Steps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4A75919-E552-465B-5D84-04B9648A2D5F}"/>
              </a:ext>
            </a:extLst>
          </p:cNvPr>
          <p:cNvSpPr txBox="1"/>
          <p:nvPr/>
        </p:nvSpPr>
        <p:spPr>
          <a:xfrm>
            <a:off x="3389779" y="2693894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Offload Deterministic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DF006C3-575E-880E-179F-46A73CAB9AFD}"/>
              </a:ext>
            </a:extLst>
          </p:cNvPr>
          <p:cNvSpPr txBox="1"/>
          <p:nvPr/>
        </p:nvSpPr>
        <p:spPr>
          <a:xfrm>
            <a:off x="3389779" y="3379277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Focused Agent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1D264E-0E81-1921-096E-55A62D2B29ED}"/>
              </a:ext>
            </a:extLst>
          </p:cNvPr>
          <p:cNvSpPr txBox="1"/>
          <p:nvPr/>
        </p:nvSpPr>
        <p:spPr>
          <a:xfrm>
            <a:off x="3389779" y="4063231"/>
            <a:ext cx="480732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Knowledge Checkpoint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0E8A3EB5-F74D-9314-BA4E-3F64AFEDED35}"/>
              </a:ext>
            </a:extLst>
          </p:cNvPr>
          <p:cNvSpPr txBox="1"/>
          <p:nvPr/>
        </p:nvSpPr>
        <p:spPr>
          <a:xfrm>
            <a:off x="3725956" y="1210257"/>
            <a:ext cx="226087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Patterns Used</a:t>
            </a:r>
          </a:p>
        </p:txBody>
      </p:sp>
    </p:spTree>
    <p:extLst>
      <p:ext uri="{BB962C8B-B14F-4D97-AF65-F5344CB8AC3E}">
        <p14:creationId xmlns:p14="http://schemas.microsoft.com/office/powerpoint/2010/main" val="22111619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  <p:bldP spid="10" grpId="0"/>
      <p:bldP spid="11" grpId="0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28F7E0B-4BDC-51AA-CEC0-65E7DF2572B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74D64380-861F-472C-F6F1-92B64127D7D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CF7FB-D5E6-13EB-22FE-B593B55DDB64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F0BB5EC3-239D-08EF-0FE9-43C3ED92055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366534B-A0B3-370B-99DE-6B22F6FB0CFA}"/>
              </a:ext>
            </a:extLst>
          </p:cNvPr>
          <p:cNvSpPr txBox="1"/>
          <p:nvPr/>
        </p:nvSpPr>
        <p:spPr>
          <a:xfrm>
            <a:off x="4192844" y="4309340"/>
            <a:ext cx="341311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Selective Hearing</a:t>
            </a:r>
          </a:p>
        </p:txBody>
      </p:sp>
    </p:spTree>
    <p:extLst>
      <p:ext uri="{BB962C8B-B14F-4D97-AF65-F5344CB8AC3E}">
        <p14:creationId xmlns:p14="http://schemas.microsoft.com/office/powerpoint/2010/main" val="3653401310"/>
      </p:ext>
    </p:extLst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2DEBC8DE-F888-EB09-A579-01DAF0DD40FD}"/>
              </a:ext>
            </a:extLst>
          </p:cNvPr>
          <p:cNvSpPr txBox="1"/>
          <p:nvPr/>
        </p:nvSpPr>
        <p:spPr>
          <a:xfrm>
            <a:off x="3601329" y="1807700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Tricky instructions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E6DAFE3-1012-817E-9CC3-9DE12C40D64F}"/>
              </a:ext>
            </a:extLst>
          </p:cNvPr>
          <p:cNvSpPr txBox="1"/>
          <p:nvPr/>
        </p:nvSpPr>
        <p:spPr>
          <a:xfrm>
            <a:off x="2920756" y="2926025"/>
            <a:ext cx="56236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stripped out ground rules to the most important things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67971131-E386-A32C-6CAA-A0D1E5F93378}"/>
              </a:ext>
            </a:extLst>
          </p:cNvPr>
          <p:cNvSpPr txBox="1"/>
          <p:nvPr/>
        </p:nvSpPr>
        <p:spPr>
          <a:xfrm>
            <a:off x="2920756" y="3687521"/>
            <a:ext cx="41018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some rules are </a:t>
            </a:r>
            <a:r>
              <a:rPr lang="en-US" b="1" i="1"/>
              <a:t>still</a:t>
            </a:r>
            <a:r>
              <a:rPr lang="en-US"/>
              <a:t> not being followed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659BF6-EEDE-9589-ED70-3B703F9B290E}"/>
              </a:ext>
            </a:extLst>
          </p:cNvPr>
          <p:cNvSpPr txBox="1"/>
          <p:nvPr/>
        </p:nvSpPr>
        <p:spPr>
          <a:xfrm>
            <a:off x="2920756" y="3318189"/>
            <a:ext cx="23481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narrowed the scope</a:t>
            </a:r>
          </a:p>
        </p:txBody>
      </p:sp>
    </p:spTree>
    <p:extLst>
      <p:ext uri="{BB962C8B-B14F-4D97-AF65-F5344CB8AC3E}">
        <p14:creationId xmlns:p14="http://schemas.microsoft.com/office/powerpoint/2010/main" val="35335738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EF852C7-E34A-7E93-C76D-2486B633F03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74FAED57-3E85-2591-FC33-19BD2FDE6846}"/>
              </a:ext>
            </a:extLst>
          </p:cNvPr>
          <p:cNvSpPr txBox="1"/>
          <p:nvPr/>
        </p:nvSpPr>
        <p:spPr>
          <a:xfrm>
            <a:off x="3470752" y="6433490"/>
            <a:ext cx="5261377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like string concatination – context is immutable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124FB029-5524-731F-E7F2-8833A32424F6}"/>
              </a:ext>
            </a:extLst>
          </p:cNvPr>
          <p:cNvSpPr txBox="1"/>
          <p:nvPr/>
        </p:nvSpPr>
        <p:spPr>
          <a:xfrm>
            <a:off x="2284885" y="283622"/>
            <a:ext cx="195297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you see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6827B46-B117-97F4-9F63-99316C36E025}"/>
              </a:ext>
            </a:extLst>
          </p:cNvPr>
          <p:cNvSpPr txBox="1"/>
          <p:nvPr/>
        </p:nvSpPr>
        <p:spPr>
          <a:xfrm>
            <a:off x="7185945" y="281266"/>
            <a:ext cx="187134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What AI sees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5B7E4979-ACC3-E21D-1A8D-BCEA9F28E86B}"/>
              </a:ext>
            </a:extLst>
          </p:cNvPr>
          <p:cNvSpPr/>
          <p:nvPr/>
        </p:nvSpPr>
        <p:spPr>
          <a:xfrm>
            <a:off x="5769794" y="1524659"/>
            <a:ext cx="4171382" cy="554265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What’s 2 + 2?</a:t>
            </a:r>
          </a:p>
        </p:txBody>
      </p:sp>
      <p:pic>
        <p:nvPicPr>
          <p:cNvPr id="35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81D0CFAE-A624-0F92-9C74-326F8D780D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84055" y="1465298"/>
            <a:ext cx="579478" cy="7831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1283B83-8DFD-4CCA-C722-DB171F6CFBDB}"/>
              </a:ext>
            </a:extLst>
          </p:cNvPr>
          <p:cNvSpPr txBox="1"/>
          <p:nvPr/>
        </p:nvSpPr>
        <p:spPr>
          <a:xfrm>
            <a:off x="927928" y="1675227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What’s 2 + 2?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5D740F4-D89C-833C-0758-499EBCB194C7}"/>
              </a:ext>
            </a:extLst>
          </p:cNvPr>
          <p:cNvSpPr txBox="1"/>
          <p:nvPr/>
        </p:nvSpPr>
        <p:spPr>
          <a:xfrm>
            <a:off x="2727399" y="4690587"/>
            <a:ext cx="3368601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Still 4, dummy.</a:t>
            </a:r>
          </a:p>
        </p:txBody>
      </p:sp>
      <p:pic>
        <p:nvPicPr>
          <p:cNvPr id="8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894C3DC-FAC8-66D8-C600-2380250340D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263340" y="3352173"/>
            <a:ext cx="579478" cy="783156"/>
          </a:xfrm>
          <a:prstGeom prst="rect">
            <a:avLst/>
          </a:prstGeom>
        </p:spPr>
      </p:pic>
      <p:pic>
        <p:nvPicPr>
          <p:cNvPr id="10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1547FD13-5445-69F5-675C-FFCE065A10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9" y="1430401"/>
            <a:ext cx="553423" cy="777086"/>
          </a:xfrm>
          <a:prstGeom prst="rect">
            <a:avLst/>
          </a:prstGeom>
        </p:spPr>
      </p:pic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0BA55A31-404A-5FEB-2748-09E256FAAC48}"/>
              </a:ext>
            </a:extLst>
          </p:cNvPr>
          <p:cNvSpPr/>
          <p:nvPr/>
        </p:nvSpPr>
        <p:spPr>
          <a:xfrm>
            <a:off x="5769794" y="822987"/>
            <a:ext cx="4197624" cy="503391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>
              <a:solidFill>
                <a:schemeClr val="tx1"/>
              </a:solidFill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71BBB65-3164-5D74-BE9A-CD7490EF0450}"/>
              </a:ext>
            </a:extLst>
          </p:cNvPr>
          <p:cNvSpPr txBox="1"/>
          <p:nvPr/>
        </p:nvSpPr>
        <p:spPr>
          <a:xfrm>
            <a:off x="10215059" y="862270"/>
            <a:ext cx="17537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39" name="Rounded Rectangle 38">
            <a:extLst>
              <a:ext uri="{FF2B5EF4-FFF2-40B4-BE49-F238E27FC236}">
                <a16:creationId xmlns:a16="http://schemas.microsoft.com/office/drawing/2014/main" id="{0635CDC4-DF05-63AA-A311-6F11ED3CA630}"/>
              </a:ext>
            </a:extLst>
          </p:cNvPr>
          <p:cNvSpPr/>
          <p:nvPr/>
        </p:nvSpPr>
        <p:spPr>
          <a:xfrm>
            <a:off x="5769794" y="3405848"/>
            <a:ext cx="4157977" cy="1032509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</p:txBody>
      </p:sp>
      <p:sp>
        <p:nvSpPr>
          <p:cNvPr id="41" name="Rounded Rectangle 40">
            <a:extLst>
              <a:ext uri="{FF2B5EF4-FFF2-40B4-BE49-F238E27FC236}">
                <a16:creationId xmlns:a16="http://schemas.microsoft.com/office/drawing/2014/main" id="{D62756F3-B5B9-737A-21C5-D3AFF2A59B59}"/>
              </a:ext>
            </a:extLst>
          </p:cNvPr>
          <p:cNvSpPr/>
          <p:nvPr/>
        </p:nvSpPr>
        <p:spPr>
          <a:xfrm>
            <a:off x="5769794" y="4961624"/>
            <a:ext cx="4157977" cy="1295968"/>
          </a:xfrm>
          <a:prstGeom prst="round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pic>
        <p:nvPicPr>
          <p:cNvPr id="44" name="genie2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D768D8D-908B-3DC0-98CC-217D767E82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18988" y="3555263"/>
            <a:ext cx="553423" cy="77708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1E2760B3-3082-BC64-CF4C-DEC7D53A4889}"/>
              </a:ext>
            </a:extLst>
          </p:cNvPr>
          <p:cNvSpPr txBox="1"/>
          <p:nvPr/>
        </p:nvSpPr>
        <p:spPr>
          <a:xfrm>
            <a:off x="907213" y="3543696"/>
            <a:ext cx="4936144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&gt; What is it in Portuguese?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00C708A7-DC40-9519-AD38-391DB0474CD8}"/>
              </a:ext>
            </a:extLst>
          </p:cNvPr>
          <p:cNvSpPr txBox="1"/>
          <p:nvPr/>
        </p:nvSpPr>
        <p:spPr>
          <a:xfrm>
            <a:off x="4647314" y="2625971"/>
            <a:ext cx="77940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- 4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4A0946B3-FD1E-4F11-10FA-5C93E9D733E8}"/>
              </a:ext>
            </a:extLst>
          </p:cNvPr>
          <p:cNvSpPr txBox="1"/>
          <p:nvPr/>
        </p:nvSpPr>
        <p:spPr>
          <a:xfrm>
            <a:off x="10046744" y="5215936"/>
            <a:ext cx="192206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Window –</a:t>
            </a:r>
          </a:p>
          <a:p>
            <a:pPr algn="ctr"/>
            <a:r>
              <a:rPr lang="en-US"/>
              <a:t>current state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D35E8F-13DC-CBE0-D591-20DB7FBCA33A}"/>
              </a:ext>
            </a:extLst>
          </p:cNvPr>
          <p:cNvSpPr txBox="1"/>
          <p:nvPr/>
        </p:nvSpPr>
        <p:spPr>
          <a:xfrm>
            <a:off x="10215059" y="3740262"/>
            <a:ext cx="13681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New prompt</a:t>
            </a:r>
          </a:p>
        </p:txBody>
      </p:sp>
    </p:spTree>
    <p:extLst>
      <p:ext uri="{BB962C8B-B14F-4D97-AF65-F5344CB8AC3E}">
        <p14:creationId xmlns:p14="http://schemas.microsoft.com/office/powerpoint/2010/main" val="37429814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7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8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25" grpId="0" animBg="1"/>
      <p:bldP spid="3" grpId="0"/>
      <p:bldP spid="6" grpId="0"/>
      <p:bldP spid="16" grpId="0" animBg="1"/>
      <p:bldP spid="21" grpId="0"/>
      <p:bldP spid="39" grpId="0" animBg="1"/>
      <p:bldP spid="41" grpId="0" animBg="1"/>
      <p:bldP spid="5" grpId="0"/>
      <p:bldP spid="45" grpId="0"/>
      <p:bldP spid="46" grpId="0"/>
      <p:bldP spid="2" grpId="0"/>
    </p:bldLst>
  </p:timing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D60E160-F5C3-DAA0-C531-5734CF2250A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BD186AB-1215-E694-7E6B-7F62B250E5A4}"/>
              </a:ext>
            </a:extLst>
          </p:cNvPr>
          <p:cNvSpPr/>
          <p:nvPr/>
        </p:nvSpPr>
        <p:spPr>
          <a:xfrm>
            <a:off x="1208106" y="2318709"/>
            <a:ext cx="2526275" cy="812910"/>
          </a:xfrm>
          <a:custGeom>
            <a:avLst/>
            <a:gdLst>
              <a:gd name="csX0" fmla="*/ 0 w 2526275"/>
              <a:gd name="csY0" fmla="*/ 135488 h 812910"/>
              <a:gd name="csX1" fmla="*/ 135488 w 2526275"/>
              <a:gd name="csY1" fmla="*/ 0 h 812910"/>
              <a:gd name="csX2" fmla="*/ 2390787 w 2526275"/>
              <a:gd name="csY2" fmla="*/ 0 h 812910"/>
              <a:gd name="csX3" fmla="*/ 2526275 w 2526275"/>
              <a:gd name="csY3" fmla="*/ 135488 h 812910"/>
              <a:gd name="csX4" fmla="*/ 2526275 w 2526275"/>
              <a:gd name="csY4" fmla="*/ 677422 h 812910"/>
              <a:gd name="csX5" fmla="*/ 2390787 w 2526275"/>
              <a:gd name="csY5" fmla="*/ 812910 h 812910"/>
              <a:gd name="csX6" fmla="*/ 135488 w 2526275"/>
              <a:gd name="csY6" fmla="*/ 812910 h 812910"/>
              <a:gd name="csX7" fmla="*/ 0 w 2526275"/>
              <a:gd name="csY7" fmla="*/ 677422 h 812910"/>
              <a:gd name="csX8" fmla="*/ 0 w 2526275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1025425" y="-154073"/>
                  <a:pt x="1997446" y="54998"/>
                  <a:pt x="2390787" y="0"/>
                </a:cubicBezTo>
                <a:cubicBezTo>
                  <a:pt x="2458743" y="-3559"/>
                  <a:pt x="2518598" y="62910"/>
                  <a:pt x="2526275" y="135488"/>
                </a:cubicBezTo>
                <a:cubicBezTo>
                  <a:pt x="2512493" y="338793"/>
                  <a:pt x="2570755" y="481142"/>
                  <a:pt x="2526275" y="677422"/>
                </a:cubicBezTo>
                <a:cubicBezTo>
                  <a:pt x="2527146" y="751196"/>
                  <a:pt x="2471303" y="812747"/>
                  <a:pt x="2390787" y="812910"/>
                </a:cubicBezTo>
                <a:cubicBezTo>
                  <a:pt x="1517932" y="763268"/>
                  <a:pt x="640818" y="677390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agent training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3C7DEF9C-4283-70D4-1C54-E2ED9BB9BD5A}"/>
              </a:ext>
            </a:extLst>
          </p:cNvPr>
          <p:cNvSpPr/>
          <p:nvPr/>
        </p:nvSpPr>
        <p:spPr>
          <a:xfrm>
            <a:off x="7356458" y="2318709"/>
            <a:ext cx="2526275" cy="812910"/>
          </a:xfrm>
          <a:custGeom>
            <a:avLst/>
            <a:gdLst>
              <a:gd name="csX0" fmla="*/ 0 w 2526275"/>
              <a:gd name="csY0" fmla="*/ 44743 h 812910"/>
              <a:gd name="csX1" fmla="*/ 44743 w 2526275"/>
              <a:gd name="csY1" fmla="*/ 0 h 812910"/>
              <a:gd name="csX2" fmla="*/ 2481532 w 2526275"/>
              <a:gd name="csY2" fmla="*/ 0 h 812910"/>
              <a:gd name="csX3" fmla="*/ 2526275 w 2526275"/>
              <a:gd name="csY3" fmla="*/ 44743 h 812910"/>
              <a:gd name="csX4" fmla="*/ 2526275 w 2526275"/>
              <a:gd name="csY4" fmla="*/ 768167 h 812910"/>
              <a:gd name="csX5" fmla="*/ 2481532 w 2526275"/>
              <a:gd name="csY5" fmla="*/ 812910 h 812910"/>
              <a:gd name="csX6" fmla="*/ 44743 w 2526275"/>
              <a:gd name="csY6" fmla="*/ 812910 h 812910"/>
              <a:gd name="csX7" fmla="*/ 0 w 2526275"/>
              <a:gd name="csY7" fmla="*/ 768167 h 812910"/>
              <a:gd name="csX8" fmla="*/ 0 w 2526275"/>
              <a:gd name="csY8" fmla="*/ 44743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2526275" h="812910" extrusionOk="0">
                <a:moveTo>
                  <a:pt x="0" y="44743"/>
                </a:moveTo>
                <a:cubicBezTo>
                  <a:pt x="1292" y="21145"/>
                  <a:pt x="24355" y="1102"/>
                  <a:pt x="44743" y="0"/>
                </a:cubicBezTo>
                <a:cubicBezTo>
                  <a:pt x="642442" y="-154073"/>
                  <a:pt x="1490435" y="54998"/>
                  <a:pt x="2481532" y="0"/>
                </a:cubicBezTo>
                <a:cubicBezTo>
                  <a:pt x="2503122" y="-1616"/>
                  <a:pt x="2525535" y="20249"/>
                  <a:pt x="2526275" y="44743"/>
                </a:cubicBezTo>
                <a:cubicBezTo>
                  <a:pt x="2573261" y="133900"/>
                  <a:pt x="2591097" y="431848"/>
                  <a:pt x="2526275" y="768167"/>
                </a:cubicBezTo>
                <a:cubicBezTo>
                  <a:pt x="2528692" y="789953"/>
                  <a:pt x="2508391" y="812849"/>
                  <a:pt x="2481532" y="812910"/>
                </a:cubicBezTo>
                <a:cubicBezTo>
                  <a:pt x="1481617" y="763268"/>
                  <a:pt x="766554" y="677390"/>
                  <a:pt x="44743" y="812910"/>
                </a:cubicBezTo>
                <a:cubicBezTo>
                  <a:pt x="21732" y="816082"/>
                  <a:pt x="-755" y="792966"/>
                  <a:pt x="0" y="768167"/>
                </a:cubicBezTo>
                <a:cubicBezTo>
                  <a:pt x="62334" y="466172"/>
                  <a:pt x="-30550" y="232303"/>
                  <a:pt x="0" y="44743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>
                      <a:gd name="adj" fmla="val 5504"/>
                    </a:avLst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getting distracted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758675F-8B27-6727-9A55-40849CD22F59}"/>
              </a:ext>
            </a:extLst>
          </p:cNvPr>
          <p:cNvSpPr txBox="1"/>
          <p:nvPr/>
        </p:nvSpPr>
        <p:spPr>
          <a:xfrm>
            <a:off x="3839086" y="1065952"/>
            <a:ext cx="391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Two types of stubornness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EE221FA-6ECB-1E7A-9301-95914BDC8CD8}"/>
              </a:ext>
            </a:extLst>
          </p:cNvPr>
          <p:cNvSpPr txBox="1"/>
          <p:nvPr/>
        </p:nvSpPr>
        <p:spPr>
          <a:xfrm>
            <a:off x="579391" y="4314720"/>
            <a:ext cx="5040226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Examples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Fighting hallucinations with whisper voice model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Stopping code comments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2E9062F-D43C-39C6-C01A-66370BA1BE33}"/>
              </a:ext>
            </a:extLst>
          </p:cNvPr>
          <p:cNvSpPr txBox="1"/>
          <p:nvPr/>
        </p:nvSpPr>
        <p:spPr>
          <a:xfrm>
            <a:off x="387580" y="3434343"/>
            <a:ext cx="46971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Just let it do it. Then automate taking it out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30BE3B8-611C-DD91-7804-2DD58C87373F}"/>
              </a:ext>
            </a:extLst>
          </p:cNvPr>
          <p:cNvSpPr txBox="1"/>
          <p:nvPr/>
        </p:nvSpPr>
        <p:spPr>
          <a:xfrm>
            <a:off x="7289786" y="3429000"/>
            <a:ext cx="12442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Focus 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D9FEA0C-3DAF-830C-582F-F8E0406EB023}"/>
              </a:ext>
            </a:extLst>
          </p:cNvPr>
          <p:cNvSpPr txBox="1"/>
          <p:nvPr/>
        </p:nvSpPr>
        <p:spPr>
          <a:xfrm>
            <a:off x="7289786" y="3831596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b="1">
                <a:solidFill>
                  <a:srgbClr val="002060"/>
                </a:solidFill>
                <a:latin typeface="Ink Free" panose="03080402000500000000" pitchFamily="66" charset="0"/>
              </a:rPr>
              <a:t>Remind it of what’s important</a:t>
            </a:r>
          </a:p>
        </p:txBody>
      </p:sp>
    </p:spTree>
    <p:extLst>
      <p:ext uri="{BB962C8B-B14F-4D97-AF65-F5344CB8AC3E}">
        <p14:creationId xmlns:p14="http://schemas.microsoft.com/office/powerpoint/2010/main" val="42697269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  <p:bldP spid="6" grpId="0"/>
      <p:bldP spid="9" grpId="0"/>
      <p:bldP spid="11" grpId="0"/>
      <p:bldP spid="12" grpId="0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B261AF9-412C-8E57-DBC7-FADDEC744B7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A9CB4AA-FAC3-1E84-35F6-A26148761B78}"/>
              </a:ext>
            </a:extLst>
          </p:cNvPr>
          <p:cNvSpPr txBox="1"/>
          <p:nvPr/>
        </p:nvSpPr>
        <p:spPr>
          <a:xfrm>
            <a:off x="4134633" y="2986484"/>
            <a:ext cx="27558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#18) </a:t>
            </a:r>
            <a:r>
              <a:rPr lang="en-US" sz="4400"/>
              <a:t>Hooks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AE723B5-5F94-B888-63AB-6729F8EA30A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9F232B2-56A9-0E52-585C-DADA26DC85E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D11C9D8-4952-ACB0-D909-5A1724C3662F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CBBB168-16D4-3D78-E53A-43B2A3D844A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7F4CDD5-3258-D8EF-A7A1-D300992DDA57}"/>
              </a:ext>
            </a:extLst>
          </p:cNvPr>
          <p:cNvSpPr txBox="1"/>
          <p:nvPr/>
        </p:nvSpPr>
        <p:spPr>
          <a:xfrm>
            <a:off x="6250982" y="3742998"/>
            <a:ext cx="10420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force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97DE7F-E9D6-4D79-6D75-D8C70223746C}"/>
              </a:ext>
            </a:extLst>
          </p:cNvPr>
          <p:cNvSpPr txBox="1"/>
          <p:nvPr/>
        </p:nvSpPr>
        <p:spPr>
          <a:xfrm>
            <a:off x="4627676" y="5035335"/>
            <a:ext cx="21762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 warned you!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82721AC1-1BFC-F30C-A990-84B81E12D79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59537" y="4756618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CEC4BD5A-D208-5164-B6ED-897D5B09AAD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97324" y="522524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3574219"/>
      </p:ext>
    </p:extLst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4573E2-F790-D058-BCA0-12AF15E098B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91C7A511-8781-1E80-E6AA-43B69ACBEBB1}"/>
              </a:ext>
            </a:extLst>
          </p:cNvPr>
          <p:cNvSpPr txBox="1"/>
          <p:nvPr/>
        </p:nvSpPr>
        <p:spPr>
          <a:xfrm>
            <a:off x="6729456" y="2364459"/>
            <a:ext cx="2474991" cy="26171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UserPromptSubmit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PostToolUse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Notification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SubagentStop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PreCompact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SessionStart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SessionEnd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E475F2-2294-ECE0-92B3-76235B40FA55}"/>
              </a:ext>
            </a:extLst>
          </p:cNvPr>
          <p:cNvSpPr txBox="1"/>
          <p:nvPr/>
        </p:nvSpPr>
        <p:spPr>
          <a:xfrm>
            <a:off x="6481477" y="1759482"/>
            <a:ext cx="29193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solidFill>
                  <a:srgbClr val="002060"/>
                </a:solidFill>
              </a:rPr>
              <a:t>Claude Code Lifecycle Events</a:t>
            </a:r>
          </a:p>
        </p:txBody>
      </p:sp>
      <p:grpSp>
        <p:nvGrpSpPr>
          <p:cNvPr id="13" name="llm">
            <a:extLst>
              <a:ext uri="{FF2B5EF4-FFF2-40B4-BE49-F238E27FC236}">
                <a16:creationId xmlns:a16="http://schemas.microsoft.com/office/drawing/2014/main" id="{1745412C-40F3-A67B-3D2A-8CFD2BABC322}"/>
              </a:ext>
            </a:extLst>
          </p:cNvPr>
          <p:cNvGrpSpPr/>
          <p:nvPr/>
        </p:nvGrpSpPr>
        <p:grpSpPr>
          <a:xfrm>
            <a:off x="908937" y="4058272"/>
            <a:ext cx="4627535" cy="923330"/>
            <a:chOff x="1743560" y="4651850"/>
            <a:chExt cx="4121108" cy="879083"/>
          </a:xfrm>
        </p:grpSpPr>
        <p:pic>
          <p:nvPicPr>
            <p:cNvPr id="14" name="Picture 13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056C2992-BA3F-8570-AD1D-451F86ED0C39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15" name="Rounded Rectangle 14">
              <a:extLst>
                <a:ext uri="{FF2B5EF4-FFF2-40B4-BE49-F238E27FC236}">
                  <a16:creationId xmlns:a16="http://schemas.microsoft.com/office/drawing/2014/main" id="{A8B3319E-0844-D886-3850-1B6CBB280CC0}"/>
                </a:ext>
              </a:extLst>
            </p:cNvPr>
            <p:cNvSpPr/>
            <p:nvPr/>
          </p:nvSpPr>
          <p:spPr>
            <a:xfrm>
              <a:off x="1743560" y="4651850"/>
              <a:ext cx="4121108" cy="833300"/>
            </a:xfrm>
            <a:custGeom>
              <a:avLst/>
              <a:gdLst>
                <a:gd name="csX0" fmla="*/ 0 w 4121108"/>
                <a:gd name="csY0" fmla="*/ 138886 h 833300"/>
                <a:gd name="csX1" fmla="*/ 138886 w 4121108"/>
                <a:gd name="csY1" fmla="*/ 0 h 833300"/>
                <a:gd name="csX2" fmla="*/ 856309 w 4121108"/>
                <a:gd name="csY2" fmla="*/ 0 h 833300"/>
                <a:gd name="csX3" fmla="*/ 1535298 w 4121108"/>
                <a:gd name="csY3" fmla="*/ 0 h 833300"/>
                <a:gd name="csX4" fmla="*/ 2137421 w 4121108"/>
                <a:gd name="csY4" fmla="*/ 0 h 833300"/>
                <a:gd name="csX5" fmla="*/ 2662677 w 4121108"/>
                <a:gd name="csY5" fmla="*/ 0 h 833300"/>
                <a:gd name="csX6" fmla="*/ 3303233 w 4121108"/>
                <a:gd name="csY6" fmla="*/ 0 h 833300"/>
                <a:gd name="csX7" fmla="*/ 3982222 w 4121108"/>
                <a:gd name="csY7" fmla="*/ 0 h 833300"/>
                <a:gd name="csX8" fmla="*/ 4121108 w 4121108"/>
                <a:gd name="csY8" fmla="*/ 138886 h 833300"/>
                <a:gd name="csX9" fmla="*/ 4121108 w 4121108"/>
                <a:gd name="csY9" fmla="*/ 694414 h 833300"/>
                <a:gd name="csX10" fmla="*/ 3982222 w 4121108"/>
                <a:gd name="csY10" fmla="*/ 833300 h 833300"/>
                <a:gd name="csX11" fmla="*/ 3264799 w 4121108"/>
                <a:gd name="csY11" fmla="*/ 833300 h 833300"/>
                <a:gd name="csX12" fmla="*/ 2701110 w 4121108"/>
                <a:gd name="csY12" fmla="*/ 833300 h 833300"/>
                <a:gd name="csX13" fmla="*/ 2022121 w 4121108"/>
                <a:gd name="csY13" fmla="*/ 833300 h 833300"/>
                <a:gd name="csX14" fmla="*/ 1304698 w 4121108"/>
                <a:gd name="csY14" fmla="*/ 833300 h 833300"/>
                <a:gd name="csX15" fmla="*/ 138886 w 4121108"/>
                <a:gd name="csY15" fmla="*/ 833300 h 833300"/>
                <a:gd name="csX16" fmla="*/ 0 w 4121108"/>
                <a:gd name="csY16" fmla="*/ 694414 h 833300"/>
                <a:gd name="csX17" fmla="*/ 0 w 4121108"/>
                <a:gd name="csY17" fmla="*/ 138886 h 833300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</a:cxnLst>
              <a:rect l="l" t="t" r="r" b="b"/>
              <a:pathLst>
                <a:path w="4121108" h="833300" extrusionOk="0">
                  <a:moveTo>
                    <a:pt x="0" y="138886"/>
                  </a:moveTo>
                  <a:cubicBezTo>
                    <a:pt x="-6992" y="51363"/>
                    <a:pt x="67892" y="666"/>
                    <a:pt x="138886" y="0"/>
                  </a:cubicBezTo>
                  <a:cubicBezTo>
                    <a:pt x="348877" y="28488"/>
                    <a:pt x="629910" y="-27932"/>
                    <a:pt x="856309" y="0"/>
                  </a:cubicBezTo>
                  <a:cubicBezTo>
                    <a:pt x="1082708" y="27932"/>
                    <a:pt x="1251985" y="-14879"/>
                    <a:pt x="1535298" y="0"/>
                  </a:cubicBezTo>
                  <a:cubicBezTo>
                    <a:pt x="1818611" y="14879"/>
                    <a:pt x="1945500" y="-18562"/>
                    <a:pt x="2137421" y="0"/>
                  </a:cubicBezTo>
                  <a:cubicBezTo>
                    <a:pt x="2329342" y="18562"/>
                    <a:pt x="2488547" y="7910"/>
                    <a:pt x="2662677" y="0"/>
                  </a:cubicBezTo>
                  <a:cubicBezTo>
                    <a:pt x="2836807" y="-7910"/>
                    <a:pt x="3090031" y="-18707"/>
                    <a:pt x="3303233" y="0"/>
                  </a:cubicBezTo>
                  <a:cubicBezTo>
                    <a:pt x="3516435" y="18707"/>
                    <a:pt x="3800200" y="-33280"/>
                    <a:pt x="3982222" y="0"/>
                  </a:cubicBezTo>
                  <a:cubicBezTo>
                    <a:pt x="4067453" y="2645"/>
                    <a:pt x="4110292" y="67745"/>
                    <a:pt x="4121108" y="138886"/>
                  </a:cubicBezTo>
                  <a:cubicBezTo>
                    <a:pt x="4117837" y="324822"/>
                    <a:pt x="4126328" y="565824"/>
                    <a:pt x="4121108" y="694414"/>
                  </a:cubicBezTo>
                  <a:cubicBezTo>
                    <a:pt x="4126692" y="760645"/>
                    <a:pt x="4056653" y="832212"/>
                    <a:pt x="3982222" y="833300"/>
                  </a:cubicBezTo>
                  <a:cubicBezTo>
                    <a:pt x="3793661" y="868450"/>
                    <a:pt x="3566113" y="811894"/>
                    <a:pt x="3264799" y="833300"/>
                  </a:cubicBezTo>
                  <a:cubicBezTo>
                    <a:pt x="2963485" y="854706"/>
                    <a:pt x="2971552" y="856239"/>
                    <a:pt x="2701110" y="833300"/>
                  </a:cubicBezTo>
                  <a:cubicBezTo>
                    <a:pt x="2430668" y="810361"/>
                    <a:pt x="2284482" y="805378"/>
                    <a:pt x="2022121" y="833300"/>
                  </a:cubicBezTo>
                  <a:cubicBezTo>
                    <a:pt x="1759760" y="861222"/>
                    <a:pt x="1566060" y="849276"/>
                    <a:pt x="1304698" y="833300"/>
                  </a:cubicBezTo>
                  <a:cubicBezTo>
                    <a:pt x="1043336" y="817324"/>
                    <a:pt x="612610" y="787404"/>
                    <a:pt x="138886" y="833300"/>
                  </a:cubicBezTo>
                  <a:cubicBezTo>
                    <a:pt x="67610" y="832151"/>
                    <a:pt x="-1489" y="778065"/>
                    <a:pt x="0" y="694414"/>
                  </a:cubicBezTo>
                  <a:cubicBezTo>
                    <a:pt x="18614" y="561130"/>
                    <a:pt x="17074" y="254465"/>
                    <a:pt x="0" y="138886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LLM</a:t>
              </a:r>
            </a:p>
          </p:txBody>
        </p:sp>
      </p:grpSp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C69100C9-26A3-5DF8-A5C8-F9339DB658FF}"/>
              </a:ext>
            </a:extLst>
          </p:cNvPr>
          <p:cNvSpPr/>
          <p:nvPr/>
        </p:nvSpPr>
        <p:spPr>
          <a:xfrm>
            <a:off x="908938" y="2724203"/>
            <a:ext cx="4627544" cy="982634"/>
          </a:xfrm>
          <a:custGeom>
            <a:avLst/>
            <a:gdLst>
              <a:gd name="csX0" fmla="*/ 0 w 4627544"/>
              <a:gd name="csY0" fmla="*/ 163776 h 982634"/>
              <a:gd name="csX1" fmla="*/ 163776 w 4627544"/>
              <a:gd name="csY1" fmla="*/ 0 h 982634"/>
              <a:gd name="csX2" fmla="*/ 864060 w 4627544"/>
              <a:gd name="csY2" fmla="*/ 0 h 982634"/>
              <a:gd name="csX3" fmla="*/ 1521345 w 4627544"/>
              <a:gd name="csY3" fmla="*/ 0 h 982634"/>
              <a:gd name="csX4" fmla="*/ 2092630 w 4627544"/>
              <a:gd name="csY4" fmla="*/ 0 h 982634"/>
              <a:gd name="csX5" fmla="*/ 2577914 w 4627544"/>
              <a:gd name="csY5" fmla="*/ 0 h 982634"/>
              <a:gd name="csX6" fmla="*/ 3192199 w 4627544"/>
              <a:gd name="csY6" fmla="*/ 0 h 982634"/>
              <a:gd name="csX7" fmla="*/ 3849483 w 4627544"/>
              <a:gd name="csY7" fmla="*/ 0 h 982634"/>
              <a:gd name="csX8" fmla="*/ 4463768 w 4627544"/>
              <a:gd name="csY8" fmla="*/ 0 h 982634"/>
              <a:gd name="csX9" fmla="*/ 4627544 w 4627544"/>
              <a:gd name="csY9" fmla="*/ 163776 h 982634"/>
              <a:gd name="csX10" fmla="*/ 4627544 w 4627544"/>
              <a:gd name="csY10" fmla="*/ 818858 h 982634"/>
              <a:gd name="csX11" fmla="*/ 4463768 w 4627544"/>
              <a:gd name="csY11" fmla="*/ 982634 h 982634"/>
              <a:gd name="csX12" fmla="*/ 3978483 w 4627544"/>
              <a:gd name="csY12" fmla="*/ 982634 h 982634"/>
              <a:gd name="csX13" fmla="*/ 3321199 w 4627544"/>
              <a:gd name="csY13" fmla="*/ 982634 h 982634"/>
              <a:gd name="csX14" fmla="*/ 2620914 w 4627544"/>
              <a:gd name="csY14" fmla="*/ 982634 h 982634"/>
              <a:gd name="csX15" fmla="*/ 2006630 w 4627544"/>
              <a:gd name="csY15" fmla="*/ 982634 h 982634"/>
              <a:gd name="csX16" fmla="*/ 1478345 w 4627544"/>
              <a:gd name="csY16" fmla="*/ 982634 h 982634"/>
              <a:gd name="csX17" fmla="*/ 821060 w 4627544"/>
              <a:gd name="csY17" fmla="*/ 982634 h 982634"/>
              <a:gd name="csX18" fmla="*/ 163776 w 4627544"/>
              <a:gd name="csY18" fmla="*/ 982634 h 982634"/>
              <a:gd name="csX19" fmla="*/ 0 w 4627544"/>
              <a:gd name="csY19" fmla="*/ 818858 h 982634"/>
              <a:gd name="csX20" fmla="*/ 0 w 4627544"/>
              <a:gd name="csY20" fmla="*/ 163776 h 982634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  <a:cxn ang="0">
                <a:pos x="csX13" y="csY13"/>
              </a:cxn>
              <a:cxn ang="0">
                <a:pos x="csX14" y="csY14"/>
              </a:cxn>
              <a:cxn ang="0">
                <a:pos x="csX15" y="csY15"/>
              </a:cxn>
              <a:cxn ang="0">
                <a:pos x="csX16" y="csY16"/>
              </a:cxn>
              <a:cxn ang="0">
                <a:pos x="csX17" y="csY17"/>
              </a:cxn>
              <a:cxn ang="0">
                <a:pos x="csX18" y="csY18"/>
              </a:cxn>
              <a:cxn ang="0">
                <a:pos x="csX19" y="csY19"/>
              </a:cxn>
              <a:cxn ang="0">
                <a:pos x="csX20" y="csY20"/>
              </a:cxn>
            </a:cxnLst>
            <a:rect l="l" t="t" r="r" b="b"/>
            <a:pathLst>
              <a:path w="4627544" h="982634" extrusionOk="0">
                <a:moveTo>
                  <a:pt x="0" y="163776"/>
                </a:moveTo>
                <a:cubicBezTo>
                  <a:pt x="-7423" y="61839"/>
                  <a:pt x="85984" y="1477"/>
                  <a:pt x="163776" y="0"/>
                </a:cubicBezTo>
                <a:cubicBezTo>
                  <a:pt x="387896" y="-14726"/>
                  <a:pt x="668773" y="5789"/>
                  <a:pt x="864060" y="0"/>
                </a:cubicBezTo>
                <a:cubicBezTo>
                  <a:pt x="1059347" y="-5789"/>
                  <a:pt x="1343063" y="-29983"/>
                  <a:pt x="1521345" y="0"/>
                </a:cubicBezTo>
                <a:cubicBezTo>
                  <a:pt x="1699628" y="29983"/>
                  <a:pt x="1959115" y="6363"/>
                  <a:pt x="2092630" y="0"/>
                </a:cubicBezTo>
                <a:cubicBezTo>
                  <a:pt x="2226145" y="-6363"/>
                  <a:pt x="2343750" y="-14791"/>
                  <a:pt x="2577914" y="0"/>
                </a:cubicBezTo>
                <a:cubicBezTo>
                  <a:pt x="2812078" y="14791"/>
                  <a:pt x="3020520" y="4276"/>
                  <a:pt x="3192199" y="0"/>
                </a:cubicBezTo>
                <a:cubicBezTo>
                  <a:pt x="3363878" y="-4276"/>
                  <a:pt x="3659396" y="8294"/>
                  <a:pt x="3849483" y="0"/>
                </a:cubicBezTo>
                <a:cubicBezTo>
                  <a:pt x="4039570" y="-8294"/>
                  <a:pt x="4299934" y="14346"/>
                  <a:pt x="4463768" y="0"/>
                </a:cubicBezTo>
                <a:cubicBezTo>
                  <a:pt x="4560674" y="2312"/>
                  <a:pt x="4634431" y="81734"/>
                  <a:pt x="4627544" y="163776"/>
                </a:cubicBezTo>
                <a:cubicBezTo>
                  <a:pt x="4608841" y="434002"/>
                  <a:pt x="4612898" y="681938"/>
                  <a:pt x="4627544" y="818858"/>
                </a:cubicBezTo>
                <a:cubicBezTo>
                  <a:pt x="4619140" y="900670"/>
                  <a:pt x="4555627" y="991592"/>
                  <a:pt x="4463768" y="982634"/>
                </a:cubicBezTo>
                <a:cubicBezTo>
                  <a:pt x="4265998" y="977557"/>
                  <a:pt x="4206587" y="989157"/>
                  <a:pt x="3978483" y="982634"/>
                </a:cubicBezTo>
                <a:cubicBezTo>
                  <a:pt x="3750379" y="976111"/>
                  <a:pt x="3599528" y="1000056"/>
                  <a:pt x="3321199" y="982634"/>
                </a:cubicBezTo>
                <a:cubicBezTo>
                  <a:pt x="3042870" y="965212"/>
                  <a:pt x="2918296" y="1007953"/>
                  <a:pt x="2620914" y="982634"/>
                </a:cubicBezTo>
                <a:cubicBezTo>
                  <a:pt x="2323533" y="957315"/>
                  <a:pt x="2137308" y="1005561"/>
                  <a:pt x="2006630" y="982634"/>
                </a:cubicBezTo>
                <a:cubicBezTo>
                  <a:pt x="1875952" y="959707"/>
                  <a:pt x="1639440" y="993334"/>
                  <a:pt x="1478345" y="982634"/>
                </a:cubicBezTo>
                <a:cubicBezTo>
                  <a:pt x="1317251" y="971934"/>
                  <a:pt x="970916" y="970357"/>
                  <a:pt x="821060" y="982634"/>
                </a:cubicBezTo>
                <a:cubicBezTo>
                  <a:pt x="671204" y="994911"/>
                  <a:pt x="484336" y="988931"/>
                  <a:pt x="163776" y="982634"/>
                </a:cubicBezTo>
                <a:cubicBezTo>
                  <a:pt x="80506" y="982560"/>
                  <a:pt x="-1589" y="902866"/>
                  <a:pt x="0" y="818858"/>
                </a:cubicBezTo>
                <a:cubicBezTo>
                  <a:pt x="16063" y="576040"/>
                  <a:pt x="-13743" y="319723"/>
                  <a:pt x="0" y="163776"/>
                </a:cubicBezTo>
                <a:close/>
              </a:path>
            </a:pathLst>
          </a:custGeom>
          <a:noFill/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679166798">
                  <a:prstGeom prst="round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endParaRPr lang="en-US" sz="2400">
              <a:solidFill>
                <a:schemeClr val="tx1"/>
              </a:solidFill>
            </a:endParaRPr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2129B031-6768-3150-A866-5F991F29EBB9}"/>
              </a:ext>
            </a:extLst>
          </p:cNvPr>
          <p:cNvSpPr/>
          <p:nvPr/>
        </p:nvSpPr>
        <p:spPr>
          <a:xfrm>
            <a:off x="1856284" y="307491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Agent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C1947816-3C4F-0695-D7A7-B8C1EECCE16D}"/>
              </a:ext>
            </a:extLst>
          </p:cNvPr>
          <p:cNvSpPr/>
          <p:nvPr/>
        </p:nvSpPr>
        <p:spPr>
          <a:xfrm>
            <a:off x="3787823" y="2885022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memory</a:t>
            </a:r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B0947A16-24F3-2FB5-9356-495B53273FC9}"/>
              </a:ext>
            </a:extLst>
          </p:cNvPr>
          <p:cNvSpPr/>
          <p:nvPr/>
        </p:nvSpPr>
        <p:spPr>
          <a:xfrm>
            <a:off x="3787823" y="3284251"/>
            <a:ext cx="1477108" cy="351693"/>
          </a:xfrm>
          <a:prstGeom prst="roundRect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</a:rPr>
              <a:t>tools</a:t>
            </a:r>
          </a:p>
        </p:txBody>
      </p:sp>
      <p:cxnSp>
        <p:nvCxnSpPr>
          <p:cNvPr id="27" name="Straight Arrow Connector 26">
            <a:extLst>
              <a:ext uri="{FF2B5EF4-FFF2-40B4-BE49-F238E27FC236}">
                <a16:creationId xmlns:a16="http://schemas.microsoft.com/office/drawing/2014/main" id="{45411CA1-2070-8590-123C-A31F73A2EFF0}"/>
              </a:ext>
            </a:extLst>
          </p:cNvPr>
          <p:cNvCxnSpPr>
            <a:stCxn id="23" idx="3"/>
            <a:endCxn id="24" idx="1"/>
          </p:cNvCxnSpPr>
          <p:nvPr/>
        </p:nvCxnSpPr>
        <p:spPr>
          <a:xfrm flipV="1">
            <a:off x="3333392" y="3060869"/>
            <a:ext cx="454431" cy="189889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>
            <a:extLst>
              <a:ext uri="{FF2B5EF4-FFF2-40B4-BE49-F238E27FC236}">
                <a16:creationId xmlns:a16="http://schemas.microsoft.com/office/drawing/2014/main" id="{3DAC7834-7441-6490-EC56-996D0882D512}"/>
              </a:ext>
            </a:extLst>
          </p:cNvPr>
          <p:cNvCxnSpPr>
            <a:cxnSpLocks/>
            <a:stCxn id="23" idx="3"/>
            <a:endCxn id="25" idx="1"/>
          </p:cNvCxnSpPr>
          <p:nvPr/>
        </p:nvCxnSpPr>
        <p:spPr>
          <a:xfrm>
            <a:off x="3333392" y="3250758"/>
            <a:ext cx="454431" cy="209340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>
            <a:extLst>
              <a:ext uri="{FF2B5EF4-FFF2-40B4-BE49-F238E27FC236}">
                <a16:creationId xmlns:a16="http://schemas.microsoft.com/office/drawing/2014/main" id="{5AF0C2E9-0542-8ADE-0369-1CECC2C15A8C}"/>
              </a:ext>
            </a:extLst>
          </p:cNvPr>
          <p:cNvCxnSpPr>
            <a:cxnSpLocks/>
            <a:stCxn id="23" idx="2"/>
          </p:cNvCxnSpPr>
          <p:nvPr/>
        </p:nvCxnSpPr>
        <p:spPr>
          <a:xfrm>
            <a:off x="2594838" y="3426604"/>
            <a:ext cx="0" cy="631668"/>
          </a:xfrm>
          <a:prstGeom prst="straightConnector1">
            <a:avLst/>
          </a:prstGeom>
          <a:ln w="12700">
            <a:solidFill>
              <a:schemeClr val="tx1">
                <a:lumMod val="50000"/>
                <a:lumOff val="50000"/>
              </a:schemeClr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2">
            <a:extLst>
              <a:ext uri="{FF2B5EF4-FFF2-40B4-BE49-F238E27FC236}">
                <a16:creationId xmlns:a16="http://schemas.microsoft.com/office/drawing/2014/main" id="{36A7E9BE-EB01-5808-272D-B00317FDCE0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8801" y="2795095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D05990E4-657F-6231-A2F8-6904DA343DFB}"/>
              </a:ext>
            </a:extLst>
          </p:cNvPr>
          <p:cNvGrpSpPr/>
          <p:nvPr/>
        </p:nvGrpSpPr>
        <p:grpSpPr>
          <a:xfrm>
            <a:off x="958801" y="1328770"/>
            <a:ext cx="4577671" cy="975012"/>
            <a:chOff x="1736133" y="1915512"/>
            <a:chExt cx="4577671" cy="975012"/>
          </a:xfrm>
        </p:grpSpPr>
        <p:pic>
          <p:nvPicPr>
            <p:cNvPr id="3" name="Picture 2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6B4A4466-B23A-AE29-80B3-5A341B6C010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4" name="Rounded Rectangle 3">
              <a:extLst>
                <a:ext uri="{FF2B5EF4-FFF2-40B4-BE49-F238E27FC236}">
                  <a16:creationId xmlns:a16="http://schemas.microsoft.com/office/drawing/2014/main" id="{2D857383-C60E-85A2-DB3A-AA1598604516}"/>
                </a:ext>
              </a:extLst>
            </p:cNvPr>
            <p:cNvSpPr/>
            <p:nvPr/>
          </p:nvSpPr>
          <p:spPr>
            <a:xfrm>
              <a:off x="1736133" y="1915512"/>
              <a:ext cx="4577671" cy="975012"/>
            </a:xfrm>
            <a:custGeom>
              <a:avLst/>
              <a:gdLst>
                <a:gd name="csX0" fmla="*/ 0 w 4577671"/>
                <a:gd name="csY0" fmla="*/ 162505 h 975012"/>
                <a:gd name="csX1" fmla="*/ 162505 w 4577671"/>
                <a:gd name="csY1" fmla="*/ 0 h 975012"/>
                <a:gd name="csX2" fmla="*/ 779141 w 4577671"/>
                <a:gd name="csY2" fmla="*/ 0 h 975012"/>
                <a:gd name="csX3" fmla="*/ 1353250 w 4577671"/>
                <a:gd name="csY3" fmla="*/ 0 h 975012"/>
                <a:gd name="csX4" fmla="*/ 1842306 w 4577671"/>
                <a:gd name="csY4" fmla="*/ 0 h 975012"/>
                <a:gd name="csX5" fmla="*/ 2246309 w 4577671"/>
                <a:gd name="csY5" fmla="*/ 0 h 975012"/>
                <a:gd name="csX6" fmla="*/ 2777892 w 4577671"/>
                <a:gd name="csY6" fmla="*/ 0 h 975012"/>
                <a:gd name="csX7" fmla="*/ 3352001 w 4577671"/>
                <a:gd name="csY7" fmla="*/ 0 h 975012"/>
                <a:gd name="csX8" fmla="*/ 3798530 w 4577671"/>
                <a:gd name="csY8" fmla="*/ 0 h 975012"/>
                <a:gd name="csX9" fmla="*/ 4415166 w 4577671"/>
                <a:gd name="csY9" fmla="*/ 0 h 975012"/>
                <a:gd name="csX10" fmla="*/ 4577671 w 4577671"/>
                <a:gd name="csY10" fmla="*/ 162505 h 975012"/>
                <a:gd name="csX11" fmla="*/ 4577671 w 4577671"/>
                <a:gd name="csY11" fmla="*/ 474506 h 975012"/>
                <a:gd name="csX12" fmla="*/ 4577671 w 4577671"/>
                <a:gd name="csY12" fmla="*/ 812507 h 975012"/>
                <a:gd name="csX13" fmla="*/ 4415166 w 4577671"/>
                <a:gd name="csY13" fmla="*/ 975012 h 975012"/>
                <a:gd name="csX14" fmla="*/ 3841057 w 4577671"/>
                <a:gd name="csY14" fmla="*/ 975012 h 975012"/>
                <a:gd name="csX15" fmla="*/ 3309474 w 4577671"/>
                <a:gd name="csY15" fmla="*/ 975012 h 975012"/>
                <a:gd name="csX16" fmla="*/ 2862945 w 4577671"/>
                <a:gd name="csY16" fmla="*/ 975012 h 975012"/>
                <a:gd name="csX17" fmla="*/ 2288836 w 4577671"/>
                <a:gd name="csY17" fmla="*/ 975012 h 975012"/>
                <a:gd name="csX18" fmla="*/ 1842306 w 4577671"/>
                <a:gd name="csY18" fmla="*/ 975012 h 975012"/>
                <a:gd name="csX19" fmla="*/ 1353250 w 4577671"/>
                <a:gd name="csY19" fmla="*/ 975012 h 975012"/>
                <a:gd name="csX20" fmla="*/ 736614 w 4577671"/>
                <a:gd name="csY20" fmla="*/ 975012 h 975012"/>
                <a:gd name="csX21" fmla="*/ 162505 w 4577671"/>
                <a:gd name="csY21" fmla="*/ 975012 h 975012"/>
                <a:gd name="csX22" fmla="*/ 0 w 4577671"/>
                <a:gd name="csY22" fmla="*/ 812507 h 975012"/>
                <a:gd name="csX23" fmla="*/ 0 w 4577671"/>
                <a:gd name="csY23" fmla="*/ 487506 h 975012"/>
                <a:gd name="csX24" fmla="*/ 0 w 4577671"/>
                <a:gd name="csY24" fmla="*/ 162505 h 975012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</a:cxnLst>
              <a:rect l="l" t="t" r="r" b="b"/>
              <a:pathLst>
                <a:path w="4577671" h="975012" extrusionOk="0">
                  <a:moveTo>
                    <a:pt x="0" y="162505"/>
                  </a:moveTo>
                  <a:cubicBezTo>
                    <a:pt x="-2866" y="68322"/>
                    <a:pt x="89671" y="1974"/>
                    <a:pt x="162505" y="0"/>
                  </a:cubicBezTo>
                  <a:cubicBezTo>
                    <a:pt x="301700" y="-15106"/>
                    <a:pt x="488552" y="52005"/>
                    <a:pt x="779141" y="0"/>
                  </a:cubicBezTo>
                  <a:cubicBezTo>
                    <a:pt x="1069730" y="-52005"/>
                    <a:pt x="1202135" y="11996"/>
                    <a:pt x="1353250" y="0"/>
                  </a:cubicBezTo>
                  <a:cubicBezTo>
                    <a:pt x="1504365" y="-11996"/>
                    <a:pt x="1657297" y="25430"/>
                    <a:pt x="1842306" y="0"/>
                  </a:cubicBezTo>
                  <a:cubicBezTo>
                    <a:pt x="2027315" y="-25430"/>
                    <a:pt x="2160480" y="7575"/>
                    <a:pt x="2246309" y="0"/>
                  </a:cubicBezTo>
                  <a:cubicBezTo>
                    <a:pt x="2332138" y="-7575"/>
                    <a:pt x="2594574" y="23666"/>
                    <a:pt x="2777892" y="0"/>
                  </a:cubicBezTo>
                  <a:cubicBezTo>
                    <a:pt x="2961210" y="-23666"/>
                    <a:pt x="3084274" y="27435"/>
                    <a:pt x="3352001" y="0"/>
                  </a:cubicBezTo>
                  <a:cubicBezTo>
                    <a:pt x="3619728" y="-27435"/>
                    <a:pt x="3626188" y="42332"/>
                    <a:pt x="3798530" y="0"/>
                  </a:cubicBezTo>
                  <a:cubicBezTo>
                    <a:pt x="3970872" y="-42332"/>
                    <a:pt x="4251741" y="11235"/>
                    <a:pt x="4415166" y="0"/>
                  </a:cubicBezTo>
                  <a:cubicBezTo>
                    <a:pt x="4529391" y="8809"/>
                    <a:pt x="4583822" y="91466"/>
                    <a:pt x="4577671" y="162505"/>
                  </a:cubicBezTo>
                  <a:cubicBezTo>
                    <a:pt x="4584705" y="274499"/>
                    <a:pt x="4558206" y="411998"/>
                    <a:pt x="4577671" y="474506"/>
                  </a:cubicBezTo>
                  <a:cubicBezTo>
                    <a:pt x="4597136" y="537014"/>
                    <a:pt x="4540587" y="686630"/>
                    <a:pt x="4577671" y="812507"/>
                  </a:cubicBezTo>
                  <a:cubicBezTo>
                    <a:pt x="4567332" y="887604"/>
                    <a:pt x="4525410" y="988507"/>
                    <a:pt x="4415166" y="975012"/>
                  </a:cubicBezTo>
                  <a:cubicBezTo>
                    <a:pt x="4279634" y="977982"/>
                    <a:pt x="4112636" y="971968"/>
                    <a:pt x="3841057" y="975012"/>
                  </a:cubicBezTo>
                  <a:cubicBezTo>
                    <a:pt x="3569478" y="978056"/>
                    <a:pt x="3546028" y="946017"/>
                    <a:pt x="3309474" y="975012"/>
                  </a:cubicBezTo>
                  <a:cubicBezTo>
                    <a:pt x="3072920" y="1004007"/>
                    <a:pt x="2961218" y="956418"/>
                    <a:pt x="2862945" y="975012"/>
                  </a:cubicBezTo>
                  <a:cubicBezTo>
                    <a:pt x="2764672" y="993606"/>
                    <a:pt x="2548718" y="938134"/>
                    <a:pt x="2288836" y="975012"/>
                  </a:cubicBezTo>
                  <a:cubicBezTo>
                    <a:pt x="2028954" y="1011890"/>
                    <a:pt x="2065205" y="954149"/>
                    <a:pt x="1842306" y="975012"/>
                  </a:cubicBezTo>
                  <a:cubicBezTo>
                    <a:pt x="1619407" y="995875"/>
                    <a:pt x="1532609" y="969353"/>
                    <a:pt x="1353250" y="975012"/>
                  </a:cubicBezTo>
                  <a:cubicBezTo>
                    <a:pt x="1173891" y="980671"/>
                    <a:pt x="872681" y="906436"/>
                    <a:pt x="736614" y="975012"/>
                  </a:cubicBezTo>
                  <a:cubicBezTo>
                    <a:pt x="600547" y="1043588"/>
                    <a:pt x="313550" y="956747"/>
                    <a:pt x="162505" y="975012"/>
                  </a:cubicBezTo>
                  <a:cubicBezTo>
                    <a:pt x="83745" y="961592"/>
                    <a:pt x="-3534" y="920824"/>
                    <a:pt x="0" y="812507"/>
                  </a:cubicBezTo>
                  <a:cubicBezTo>
                    <a:pt x="-12362" y="691630"/>
                    <a:pt x="33595" y="560093"/>
                    <a:pt x="0" y="487506"/>
                  </a:cubicBezTo>
                  <a:cubicBezTo>
                    <a:pt x="-33595" y="414919"/>
                    <a:pt x="9653" y="242660"/>
                    <a:pt x="0" y="162505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6" name="Up-Down Arrow 5">
            <a:extLst>
              <a:ext uri="{FF2B5EF4-FFF2-40B4-BE49-F238E27FC236}">
                <a16:creationId xmlns:a16="http://schemas.microsoft.com/office/drawing/2014/main" id="{F294C904-66B2-B817-99E7-4A5874BEE05C}"/>
              </a:ext>
            </a:extLst>
          </p:cNvPr>
          <p:cNvSpPr/>
          <p:nvPr/>
        </p:nvSpPr>
        <p:spPr>
          <a:xfrm>
            <a:off x="2157069" y="2315572"/>
            <a:ext cx="898902" cy="759340"/>
          </a:xfrm>
          <a:custGeom>
            <a:avLst/>
            <a:gdLst>
              <a:gd name="csX0" fmla="*/ 0 w 898902"/>
              <a:gd name="csY0" fmla="*/ 249375 h 759340"/>
              <a:gd name="csX1" fmla="*/ 449451 w 898902"/>
              <a:gd name="csY1" fmla="*/ 0 h 759340"/>
              <a:gd name="csX2" fmla="*/ 898902 w 898902"/>
              <a:gd name="csY2" fmla="*/ 249375 h 759340"/>
              <a:gd name="csX3" fmla="*/ 629735 w 898902"/>
              <a:gd name="csY3" fmla="*/ 249375 h 759340"/>
              <a:gd name="csX4" fmla="*/ 629735 w 898902"/>
              <a:gd name="csY4" fmla="*/ 509965 h 759340"/>
              <a:gd name="csX5" fmla="*/ 898902 w 898902"/>
              <a:gd name="csY5" fmla="*/ 509965 h 759340"/>
              <a:gd name="csX6" fmla="*/ 449451 w 898902"/>
              <a:gd name="csY6" fmla="*/ 759340 h 759340"/>
              <a:gd name="csX7" fmla="*/ 0 w 898902"/>
              <a:gd name="csY7" fmla="*/ 509965 h 759340"/>
              <a:gd name="csX8" fmla="*/ 269167 w 898902"/>
              <a:gd name="csY8" fmla="*/ 509965 h 759340"/>
              <a:gd name="csX9" fmla="*/ 269167 w 898902"/>
              <a:gd name="csY9" fmla="*/ 249375 h 759340"/>
              <a:gd name="csX10" fmla="*/ 0 w 898902"/>
              <a:gd name="csY10" fmla="*/ 249375 h 75934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</a:cxnLst>
            <a:rect l="l" t="t" r="r" b="b"/>
            <a:pathLst>
              <a:path w="898902" h="759340" fill="none" extrusionOk="0">
                <a:moveTo>
                  <a:pt x="0" y="249375"/>
                </a:moveTo>
                <a:cubicBezTo>
                  <a:pt x="208808" y="129379"/>
                  <a:pt x="270498" y="133789"/>
                  <a:pt x="449451" y="0"/>
                </a:cubicBezTo>
                <a:cubicBezTo>
                  <a:pt x="607710" y="34416"/>
                  <a:pt x="730203" y="176377"/>
                  <a:pt x="898902" y="249375"/>
                </a:cubicBezTo>
                <a:cubicBezTo>
                  <a:pt x="826950" y="254120"/>
                  <a:pt x="745809" y="224755"/>
                  <a:pt x="629735" y="249375"/>
                </a:cubicBezTo>
                <a:cubicBezTo>
                  <a:pt x="637001" y="369102"/>
                  <a:pt x="628962" y="447029"/>
                  <a:pt x="629735" y="509965"/>
                </a:cubicBezTo>
                <a:cubicBezTo>
                  <a:pt x="697168" y="505689"/>
                  <a:pt x="812803" y="511955"/>
                  <a:pt x="898902" y="509965"/>
                </a:cubicBezTo>
                <a:cubicBezTo>
                  <a:pt x="703761" y="653757"/>
                  <a:pt x="559935" y="673749"/>
                  <a:pt x="449451" y="759340"/>
                </a:cubicBezTo>
                <a:cubicBezTo>
                  <a:pt x="279855" y="715851"/>
                  <a:pt x="173939" y="576346"/>
                  <a:pt x="0" y="509965"/>
                </a:cubicBezTo>
                <a:cubicBezTo>
                  <a:pt x="90275" y="497264"/>
                  <a:pt x="149284" y="514302"/>
                  <a:pt x="269167" y="509965"/>
                </a:cubicBezTo>
                <a:cubicBezTo>
                  <a:pt x="252449" y="388319"/>
                  <a:pt x="280186" y="353082"/>
                  <a:pt x="269167" y="249375"/>
                </a:cubicBezTo>
                <a:cubicBezTo>
                  <a:pt x="215228" y="277875"/>
                  <a:pt x="78967" y="236916"/>
                  <a:pt x="0" y="249375"/>
                </a:cubicBezTo>
                <a:close/>
              </a:path>
              <a:path w="898902" h="759340" stroke="0" extrusionOk="0">
                <a:moveTo>
                  <a:pt x="0" y="249375"/>
                </a:moveTo>
                <a:cubicBezTo>
                  <a:pt x="192215" y="117671"/>
                  <a:pt x="288977" y="142628"/>
                  <a:pt x="449451" y="0"/>
                </a:cubicBezTo>
                <a:cubicBezTo>
                  <a:pt x="595170" y="57175"/>
                  <a:pt x="746686" y="220333"/>
                  <a:pt x="898902" y="249375"/>
                </a:cubicBezTo>
                <a:cubicBezTo>
                  <a:pt x="770495" y="261623"/>
                  <a:pt x="759873" y="218596"/>
                  <a:pt x="629735" y="249375"/>
                </a:cubicBezTo>
                <a:cubicBezTo>
                  <a:pt x="644287" y="325301"/>
                  <a:pt x="602883" y="398990"/>
                  <a:pt x="629735" y="509965"/>
                </a:cubicBezTo>
                <a:cubicBezTo>
                  <a:pt x="697892" y="489131"/>
                  <a:pt x="797681" y="521060"/>
                  <a:pt x="898902" y="509965"/>
                </a:cubicBezTo>
                <a:cubicBezTo>
                  <a:pt x="821999" y="584961"/>
                  <a:pt x="562637" y="680120"/>
                  <a:pt x="449451" y="759340"/>
                </a:cubicBezTo>
                <a:cubicBezTo>
                  <a:pt x="242428" y="669678"/>
                  <a:pt x="135361" y="570103"/>
                  <a:pt x="0" y="509965"/>
                </a:cubicBezTo>
                <a:cubicBezTo>
                  <a:pt x="105701" y="479475"/>
                  <a:pt x="172883" y="522166"/>
                  <a:pt x="269167" y="509965"/>
                </a:cubicBezTo>
                <a:cubicBezTo>
                  <a:pt x="268446" y="441062"/>
                  <a:pt x="295497" y="333903"/>
                  <a:pt x="269167" y="249375"/>
                </a:cubicBezTo>
                <a:cubicBezTo>
                  <a:pt x="178036" y="252787"/>
                  <a:pt x="103755" y="225366"/>
                  <a:pt x="0" y="249375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011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2650A40-5306-E4EA-D0CC-ACEC760412D4}"/>
              </a:ext>
            </a:extLst>
          </p:cNvPr>
          <p:cNvSpPr txBox="1"/>
          <p:nvPr/>
        </p:nvSpPr>
        <p:spPr>
          <a:xfrm>
            <a:off x="6984608" y="5324622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/hooks</a:t>
            </a:r>
          </a:p>
        </p:txBody>
      </p:sp>
    </p:spTree>
    <p:extLst>
      <p:ext uri="{BB962C8B-B14F-4D97-AF65-F5344CB8AC3E}">
        <p14:creationId xmlns:p14="http://schemas.microsoft.com/office/powerpoint/2010/main" val="1322396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</p:bldLst>
  </p:timing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7A3F726A-1F54-682C-A775-73933B50164D}"/>
              </a:ext>
            </a:extLst>
          </p:cNvPr>
          <p:cNvSpPr txBox="1"/>
          <p:nvPr/>
        </p:nvSpPr>
        <p:spPr>
          <a:xfrm>
            <a:off x="110197" y="0"/>
            <a:ext cx="10743028" cy="677108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400" b="1"/>
              <a:t>&gt; Make me a Python script that outputs a string on the console. put it into hello world file</a:t>
            </a:r>
          </a:p>
          <a:p>
            <a:endParaRPr lang="en-US" sz="1400"/>
          </a:p>
          <a:p>
            <a:r>
              <a:rPr lang="en-US" sz="1400"/>
              <a:t>⏺ 🍀 I'll create a Python script that outputs a string to the console and save it as  hello_world.py.</a:t>
            </a:r>
          </a:p>
          <a:p>
            <a:endParaRPr lang="en-US" sz="1400"/>
          </a:p>
          <a:p>
            <a:r>
              <a:rPr lang="en-US" sz="1400"/>
              <a:t>⏺ Done! Created hello_world.py with a simple print statement.</a:t>
            </a:r>
          </a:p>
          <a:p>
            <a:endParaRPr lang="en-US" sz="1400"/>
          </a:p>
          <a:p>
            <a:r>
              <a:rPr lang="en-US" sz="1400" b="1"/>
              <a:t>&gt; try to add a comment about what that line does into that file</a:t>
            </a:r>
          </a:p>
          <a:p>
            <a:endParaRPr lang="en-US" sz="1400"/>
          </a:p>
          <a:p>
            <a:r>
              <a:rPr lang="en-US" sz="1400" b="1"/>
              <a:t>⏺ 🍀 I'll add a comment to explain what that line does.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addition</a:t>
            </a:r>
          </a:p>
          <a:p>
            <a:r>
              <a:rPr lang="en-US" sz="1400">
                <a:solidFill>
                  <a:srgbClr val="00B050"/>
                </a:solidFill>
              </a:rPr>
              <a:t>       1 +  # This line prints a greeting message to the console</a:t>
            </a:r>
          </a:p>
          <a:p>
            <a:r>
              <a:rPr lang="en-US" sz="1400"/>
              <a:t>       2    print("Hello, World!")</a:t>
            </a:r>
          </a:p>
          <a:p>
            <a:r>
              <a:rPr lang="en-US" sz="1400"/>
              <a:t>       3   \ No newline at end of file</a:t>
            </a:r>
          </a:p>
          <a:p>
            <a:endParaRPr lang="en-US" sz="1400"/>
          </a:p>
          <a:p>
            <a:r>
              <a:rPr lang="en-US" sz="1400">
                <a:solidFill>
                  <a:srgbClr val="C00000"/>
                </a:solidFill>
              </a:rPr>
              <a:t>&gt; PostToolUse:Edit operation feedback:</a:t>
            </a:r>
          </a:p>
          <a:p>
            <a:r>
              <a:rPr lang="en-US" sz="1400">
                <a:solidFill>
                  <a:srgbClr val="C00000"/>
                </a:solidFill>
              </a:rPr>
              <a:t>- [/Users/ladak/ai/lexler/claude-code-tools/.claude/hooks/enforce-no-comments-on-edit/enforce_no_comments_hook.py]: {"continue": false, "stopReason": "\u274c Comments detected in hello_world.py:\n/Users/ladak/workspace/talk_prep/hello_world.py:1 - # This line prints a</a:t>
            </a:r>
          </a:p>
          <a:p>
            <a:r>
              <a:rPr lang="en-US" sz="1400">
                <a:solidFill>
                  <a:srgbClr val="C00000"/>
                </a:solidFill>
              </a:rPr>
              <a:t>greeting message to the console\n\nPlease remove comments before continuing."}</a:t>
            </a:r>
          </a:p>
          <a:p>
            <a:endParaRPr lang="en-US" sz="1400"/>
          </a:p>
          <a:p>
            <a:r>
              <a:rPr lang="en-US" sz="1400"/>
              <a:t>⏺ 🍀 I'll remove the comment to comply with the hook's requirements.</a:t>
            </a:r>
          </a:p>
          <a:p>
            <a:endParaRPr lang="en-US" sz="1400"/>
          </a:p>
          <a:p>
            <a:r>
              <a:rPr lang="en-US" sz="1400"/>
              <a:t>⏺ Update(hello_world.py)</a:t>
            </a:r>
          </a:p>
          <a:p>
            <a:r>
              <a:rPr lang="en-US" sz="1400"/>
              <a:t>  ⎿  Updated hello_world.py with 1 removal</a:t>
            </a:r>
          </a:p>
          <a:p>
            <a:r>
              <a:rPr lang="en-US" sz="1400">
                <a:solidFill>
                  <a:srgbClr val="FF0000"/>
                </a:solidFill>
              </a:rPr>
              <a:t>       1 -  # This line prints a greeting message to the console</a:t>
            </a:r>
          </a:p>
          <a:p>
            <a:r>
              <a:rPr lang="en-US" sz="1400"/>
              <a:t>       1    print("Hello, World!")</a:t>
            </a:r>
          </a:p>
          <a:p>
            <a:r>
              <a:rPr lang="en-US" sz="1400"/>
              <a:t>       2   \ No newline at end of file</a:t>
            </a:r>
          </a:p>
          <a:p>
            <a:endParaRPr lang="en-US" sz="1400"/>
          </a:p>
          <a:p>
            <a:r>
              <a:rPr lang="en-US" sz="1400"/>
              <a:t>⏺ Done! The comment has been removed from hello_world.py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B2619A0D-D024-586A-9A7E-595E4F29847D}"/>
              </a:ext>
            </a:extLst>
          </p:cNvPr>
          <p:cNvSpPr/>
          <p:nvPr/>
        </p:nvSpPr>
        <p:spPr>
          <a:xfrm>
            <a:off x="126609" y="1284723"/>
            <a:ext cx="4747846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0854E5B-E451-8898-FE4B-FEE8EA3879DB}"/>
              </a:ext>
            </a:extLst>
          </p:cNvPr>
          <p:cNvSpPr/>
          <p:nvPr/>
        </p:nvSpPr>
        <p:spPr>
          <a:xfrm>
            <a:off x="110197" y="2110153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2D71D8A-DE7E-1B14-775F-B95EE03FB68E}"/>
              </a:ext>
            </a:extLst>
          </p:cNvPr>
          <p:cNvSpPr/>
          <p:nvPr/>
        </p:nvSpPr>
        <p:spPr>
          <a:xfrm>
            <a:off x="110196" y="3394876"/>
            <a:ext cx="10510911" cy="102237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551091E4-CA8E-3B91-BE1F-1C6F4DED2DE9}"/>
              </a:ext>
            </a:extLst>
          </p:cNvPr>
          <p:cNvSpPr/>
          <p:nvPr/>
        </p:nvSpPr>
        <p:spPr>
          <a:xfrm>
            <a:off x="110196" y="4886178"/>
            <a:ext cx="4764258" cy="764219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019692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 animBg="1"/>
      <p:bldP spid="11" grpId="0" animBg="1"/>
    </p:bldLst>
  </p:timing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FAE9E-C4F0-43BE-B466-8920BD24EAB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8946C87-E029-5947-E507-1F410BB4A577}"/>
              </a:ext>
            </a:extLst>
          </p:cNvPr>
          <p:cNvSpPr txBox="1"/>
          <p:nvPr/>
        </p:nvSpPr>
        <p:spPr>
          <a:xfrm>
            <a:off x="4134633" y="2986484"/>
            <a:ext cx="377507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#19) </a:t>
            </a:r>
            <a:r>
              <a:rPr lang="en-US" sz="4400"/>
              <a:t>Reminders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728C7BA-3999-1390-B405-E9E0EB02ED4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4E932AD-50D1-A93B-E8D2-1B49E339652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FA8ECB-9BBE-B39C-87AA-DA41795A66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4A45DCD-B638-599C-35C0-75EC1E0B3CD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C496FAF-183A-01B0-A776-266C1D449E2D}"/>
              </a:ext>
            </a:extLst>
          </p:cNvPr>
          <p:cNvSpPr txBox="1"/>
          <p:nvPr/>
        </p:nvSpPr>
        <p:spPr>
          <a:xfrm>
            <a:off x="7052841" y="3749462"/>
            <a:ext cx="9321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nagging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BAE3051-5D97-6DFA-AC94-52EBADCBF7A5}"/>
              </a:ext>
            </a:extLst>
          </p:cNvPr>
          <p:cNvSpPr txBox="1"/>
          <p:nvPr/>
        </p:nvSpPr>
        <p:spPr>
          <a:xfrm>
            <a:off x="3858778" y="4652359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EB200A16-FF3B-687C-1D92-8F5B033DA5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28241" y="448166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9FF1D1F-092C-B1A7-5898-FCC5CF7F52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59850" y="5569002"/>
            <a:ext cx="549332" cy="482747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BFE00059-AFD2-E3FB-9B5D-1AC42E0B6B84}"/>
              </a:ext>
            </a:extLst>
          </p:cNvPr>
          <p:cNvSpPr txBox="1"/>
          <p:nvPr/>
        </p:nvSpPr>
        <p:spPr>
          <a:xfrm>
            <a:off x="3974981" y="5039093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BBE07DCE-CBC6-C0EE-D298-97888A724750}"/>
              </a:ext>
            </a:extLst>
          </p:cNvPr>
          <p:cNvSpPr txBox="1"/>
          <p:nvPr/>
        </p:nvSpPr>
        <p:spPr>
          <a:xfrm>
            <a:off x="4169802" y="5425827"/>
            <a:ext cx="39698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Did you take the garbage out?</a:t>
            </a:r>
          </a:p>
        </p:txBody>
      </p:sp>
    </p:spTree>
    <p:extLst>
      <p:ext uri="{BB962C8B-B14F-4D97-AF65-F5344CB8AC3E}">
        <p14:creationId xmlns:p14="http://schemas.microsoft.com/office/powerpoint/2010/main" val="370521213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B9859D-4D25-135B-F7A6-BDCBC8F11FDE}"/>
              </a:ext>
            </a:extLst>
          </p:cNvPr>
          <p:cNvSpPr txBox="1"/>
          <p:nvPr/>
        </p:nvSpPr>
        <p:spPr>
          <a:xfrm>
            <a:off x="4408648" y="2954160"/>
            <a:ext cx="3188693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TODOs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Instruction Sandwitch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User Reminders (automated)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8815F-9D08-AF8A-C63B-8A9E4A437309}"/>
              </a:ext>
            </a:extLst>
          </p:cNvPr>
          <p:cNvSpPr txBox="1"/>
          <p:nvPr/>
        </p:nvSpPr>
        <p:spPr>
          <a:xfrm>
            <a:off x="4255476" y="2511083"/>
            <a:ext cx="22076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Lightweight Enforcing</a:t>
            </a:r>
          </a:p>
        </p:txBody>
      </p:sp>
    </p:spTree>
    <p:extLst>
      <p:ext uri="{BB962C8B-B14F-4D97-AF65-F5344CB8AC3E}">
        <p14:creationId xmlns:p14="http://schemas.microsoft.com/office/powerpoint/2010/main" val="354136482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E177C0-3D80-957F-5AAE-220A58FC90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55F078C-EA55-507A-9A85-D0EA51D8BEE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890" y="139185"/>
            <a:ext cx="10894977" cy="671881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0E861A9-3968-7AA9-652D-5FB7D63E3384}"/>
              </a:ext>
            </a:extLst>
          </p:cNvPr>
          <p:cNvSpPr txBox="1"/>
          <p:nvPr/>
        </p:nvSpPr>
        <p:spPr>
          <a:xfrm>
            <a:off x="10839157" y="3376246"/>
            <a:ext cx="10980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896254E-9C5D-9383-1A77-AA47E2886293}"/>
              </a:ext>
            </a:extLst>
          </p:cNvPr>
          <p:cNvSpPr txBox="1"/>
          <p:nvPr/>
        </p:nvSpPr>
        <p:spPr>
          <a:xfrm>
            <a:off x="6042074" y="155447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BFB5FD8-72FC-D620-234E-C456F0E0CF27}"/>
              </a:ext>
            </a:extLst>
          </p:cNvPr>
          <p:cNvSpPr txBox="1"/>
          <p:nvPr/>
        </p:nvSpPr>
        <p:spPr>
          <a:xfrm>
            <a:off x="6042073" y="2969773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51BEC86-A231-03EA-9B13-9DB85F79BC21}"/>
              </a:ext>
            </a:extLst>
          </p:cNvPr>
          <p:cNvSpPr txBox="1"/>
          <p:nvPr/>
        </p:nvSpPr>
        <p:spPr>
          <a:xfrm>
            <a:off x="6042073" y="3518895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1774390-C895-DEFB-2525-B91414D29E71}"/>
              </a:ext>
            </a:extLst>
          </p:cNvPr>
          <p:cNvSpPr txBox="1"/>
          <p:nvPr/>
        </p:nvSpPr>
        <p:spPr>
          <a:xfrm>
            <a:off x="6042072" y="4934189"/>
            <a:ext cx="10051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run tests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325948FA-D2E1-4894-ED42-9457D927DA27}"/>
              </a:ext>
            </a:extLst>
          </p:cNvPr>
          <p:cNvSpPr/>
          <p:nvPr/>
        </p:nvSpPr>
        <p:spPr>
          <a:xfrm>
            <a:off x="91890" y="1486973"/>
            <a:ext cx="5851710" cy="194202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E6B69B32-BF7C-9DF1-D31E-E962B81354B6}"/>
              </a:ext>
            </a:extLst>
          </p:cNvPr>
          <p:cNvSpPr/>
          <p:nvPr/>
        </p:nvSpPr>
        <p:spPr>
          <a:xfrm>
            <a:off x="91890" y="3498592"/>
            <a:ext cx="5851710" cy="2114417"/>
          </a:xfrm>
          <a:prstGeom prst="roundRect">
            <a:avLst>
              <a:gd name="adj" fmla="val 6888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802622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 animBg="1"/>
      <p:bldP spid="10" grpId="0" animBg="1"/>
    </p:bldLst>
  </p:timing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9DB20F7-A546-6252-FCFB-186E4F54305E}"/>
              </a:ext>
            </a:extLst>
          </p:cNvPr>
          <p:cNvSpPr txBox="1"/>
          <p:nvPr/>
        </p:nvSpPr>
        <p:spPr>
          <a:xfrm>
            <a:off x="441943" y="3724185"/>
            <a:ext cx="609482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https://github.com/lexler/claude-code-user-reminders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59612E2E-0717-4279-FA58-C71F6EAD4A44}"/>
              </a:ext>
            </a:extLst>
          </p:cNvPr>
          <p:cNvSpPr txBox="1"/>
          <p:nvPr/>
        </p:nvSpPr>
        <p:spPr>
          <a:xfrm>
            <a:off x="374551" y="480716"/>
            <a:ext cx="282057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Automating Reminders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EC2284C-D1B6-0382-5C78-5A33CC78045D}"/>
              </a:ext>
            </a:extLst>
          </p:cNvPr>
          <p:cNvSpPr txBox="1"/>
          <p:nvPr/>
        </p:nvSpPr>
        <p:spPr>
          <a:xfrm>
            <a:off x="327643" y="3262520"/>
            <a:ext cx="291438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Reminder Hook</a:t>
            </a:r>
          </a:p>
          <a:p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DC4AC9D-7BB6-0964-E758-9C9F31A7A549}"/>
              </a:ext>
            </a:extLst>
          </p:cNvPr>
          <p:cNvSpPr txBox="1"/>
          <p:nvPr/>
        </p:nvSpPr>
        <p:spPr>
          <a:xfrm>
            <a:off x="323556" y="1223889"/>
            <a:ext cx="11498661" cy="160043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/>
              <a:t>reminders = [</a:t>
            </a:r>
          </a:p>
          <a:p>
            <a:r>
              <a:rPr lang="en-US" sz="1600"/>
              <a:t>    "🤝 Exercise full agency to push back on mistakes. </a:t>
            </a:r>
            <a:r>
              <a:rPr lang="en-US" sz="1600" b="1"/>
              <a:t>Flag issues early</a:t>
            </a:r>
            <a:r>
              <a:rPr lang="en-US" sz="1600"/>
              <a:t>, ask </a:t>
            </a:r>
            <a:r>
              <a:rPr lang="en-US" sz="1600" b="1"/>
              <a:t>questions</a:t>
            </a:r>
            <a:r>
              <a:rPr lang="en-US" sz="1600"/>
              <a:t> if unsure of direction instead of choosing randomly",</a:t>
            </a:r>
          </a:p>
          <a:p>
            <a:r>
              <a:rPr lang="en-US" sz="1600"/>
              <a:t>    "🤲 Don't flatter me. Give me </a:t>
            </a:r>
            <a:r>
              <a:rPr lang="en-US" sz="1600" b="1"/>
              <a:t>honest feedback </a:t>
            </a:r>
            <a:r>
              <a:rPr lang="en-US" sz="1600"/>
              <a:t>even if I don't want to hear it",</a:t>
            </a:r>
          </a:p>
          <a:p>
            <a:r>
              <a:rPr lang="en-US" sz="1600"/>
              <a:t>    "🛤️ </a:t>
            </a:r>
            <a:r>
              <a:rPr lang="en-US" sz="1600" b="1"/>
              <a:t>No</a:t>
            </a:r>
            <a:r>
              <a:rPr lang="en-US" sz="1600"/>
              <a:t> shortcuts or </a:t>
            </a:r>
            <a:r>
              <a:rPr lang="en-US" sz="1600" b="1"/>
              <a:t>direction</a:t>
            </a:r>
            <a:r>
              <a:rPr lang="en-US" sz="1600"/>
              <a:t> </a:t>
            </a:r>
            <a:r>
              <a:rPr lang="en-US" sz="1600" b="1"/>
              <a:t>changes</a:t>
            </a:r>
            <a:r>
              <a:rPr lang="en-US" sz="1600"/>
              <a:t> without permission. Ask with❓emoji when changing course",</a:t>
            </a:r>
          </a:p>
          <a:p>
            <a:r>
              <a:rPr lang="en-US" sz="1600"/>
              <a:t>    "❓ If you need to ask me a list of questions, show me the list and then start asking </a:t>
            </a:r>
            <a:r>
              <a:rPr lang="en-US" sz="1600" b="1"/>
              <a:t>one question at a time</a:t>
            </a:r>
            <a:r>
              <a:rPr lang="en-US" sz="1600"/>
              <a:t>"</a:t>
            </a:r>
          </a:p>
          <a:p>
            <a:r>
              <a:rPr lang="en-US" sz="1600"/>
              <a:t>]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C227E6C-2CC4-5CF2-A157-8D78BF1338DA}"/>
              </a:ext>
            </a:extLst>
          </p:cNvPr>
          <p:cNvSpPr/>
          <p:nvPr/>
        </p:nvSpPr>
        <p:spPr>
          <a:xfrm>
            <a:off x="546295" y="2229728"/>
            <a:ext cx="8977534" cy="267287"/>
          </a:xfrm>
          <a:prstGeom prst="roundRect">
            <a:avLst>
              <a:gd name="adj" fmla="val 5877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532221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4AAEFA-AF92-4D0B-F89B-FB4BDFA0596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F33ABE0A-CB64-7C8D-700E-DF997CA937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89765F0-268D-122E-A145-506D96500B28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0598A7D-F7E3-CC26-F594-844FF71936D5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99123E4A-F113-85BB-5587-D7AA2A0A1D8C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C34BA65-0BF4-5BCA-57B4-7C719701FB35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337D3546-4BCF-202F-A3F8-01A2FB88E90D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87558D2-AFB4-7C60-9823-66834B9CAAE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F61C205-87DD-D0FB-7E05-E1BD75FFEA03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AB1DFD7-E0DE-890F-7769-D99BC0964036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9F49609-CB2C-858B-7295-0BC266DB3B45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A44255F2-C36C-6A6B-7E8E-5895AD49C808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1CAF576D-32EF-51B9-AC7E-D326F0502375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9E344042-7894-7D10-0CED-C92BC4EB4EE1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6C21A414-F320-F800-9AEA-3F4E4B4B64D4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E06C7F1E-174C-20DA-625B-81131E971E74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F11CAFEB-9381-9BE9-E027-7CC85EAEE57A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1C5CE45E-25B1-4F65-4A34-35EDFDE267D9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D88359B7-1E3B-F231-75F8-8089B2A3226E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91227A85-52AF-898B-E893-0492D596B7DF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356CAD12-FF87-8968-C336-17543B0873D8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82514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0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5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0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xit" presetSubtype="0" fill="hold" grpId="2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6" grpId="1" animBg="1"/>
      <p:bldP spid="16" grpId="2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</p:bld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D016408-01AD-66BF-CBB1-BD948DE413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3844B2-0788-03E0-16EE-42BEB1CE11CA}"/>
              </a:ext>
            </a:extLst>
          </p:cNvPr>
          <p:cNvSpPr txBox="1"/>
          <p:nvPr/>
        </p:nvSpPr>
        <p:spPr>
          <a:xfrm>
            <a:off x="2510012" y="3017045"/>
            <a:ext cx="291778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#20) </a:t>
            </a:r>
            <a:r>
              <a:rPr lang="en-US" sz="4400"/>
              <a:t>AI Slop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3DDD25-4318-8D6E-F704-F5082CBAC391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120E861-5E6B-30CB-A852-9E69F970CAA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90855B-134B-F133-1D68-0801BFBA1A17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33F83DE6-5FDA-0814-2DC1-7B9A456510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37494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F2D746F-89A3-A6FE-2A14-3F6D83235D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7B78AD0B-700F-4C96-C293-D2DE38614557}"/>
              </a:ext>
            </a:extLst>
          </p:cNvPr>
          <p:cNvSpPr txBox="1"/>
          <p:nvPr/>
        </p:nvSpPr>
        <p:spPr>
          <a:xfrm>
            <a:off x="959433" y="1209300"/>
            <a:ext cx="47897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Using those, what can we do to manage context?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DEF9B9D-C816-65C1-DB4F-6A26460293A7}"/>
              </a:ext>
            </a:extLst>
          </p:cNvPr>
          <p:cNvSpPr txBox="1"/>
          <p:nvPr/>
        </p:nvSpPr>
        <p:spPr>
          <a:xfrm>
            <a:off x="2281924" y="5471282"/>
            <a:ext cx="21627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manually or via tools</a:t>
            </a:r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FB9226B-8094-2524-F7F3-F4822B0BBA7E}"/>
              </a:ext>
            </a:extLst>
          </p:cNvPr>
          <p:cNvSpPr/>
          <p:nvPr/>
        </p:nvSpPr>
        <p:spPr>
          <a:xfrm>
            <a:off x="1909942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Append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ED66CC59-0898-3492-E17F-DB66257AB06E}"/>
              </a:ext>
            </a:extLst>
          </p:cNvPr>
          <p:cNvSpPr/>
          <p:nvPr/>
        </p:nvSpPr>
        <p:spPr>
          <a:xfrm>
            <a:off x="3484369" y="4830284"/>
            <a:ext cx="1240971" cy="498840"/>
          </a:xfrm>
          <a:prstGeom prst="roundRect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/>
              <a:t>Reset</a:t>
            </a:r>
          </a:p>
        </p:txBody>
      </p:sp>
      <p:pic>
        <p:nvPicPr>
          <p:cNvPr id="4" name="user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49372AF-31E1-A876-1C9A-0DA2D6A6490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888154" y="4688126"/>
            <a:ext cx="579478" cy="783156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20DBEEA7-E7E8-F113-4759-71FE6AA90E60}"/>
              </a:ext>
            </a:extLst>
          </p:cNvPr>
          <p:cNvSpPr/>
          <p:nvPr/>
        </p:nvSpPr>
        <p:spPr>
          <a:xfrm>
            <a:off x="761843" y="1646490"/>
            <a:ext cx="5173439" cy="2521855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190ADC4A-71BB-B70D-12B8-054BD7D80BE5}"/>
              </a:ext>
            </a:extLst>
          </p:cNvPr>
          <p:cNvSpPr/>
          <p:nvPr/>
        </p:nvSpPr>
        <p:spPr>
          <a:xfrm>
            <a:off x="1095299" y="1882430"/>
            <a:ext cx="2055614" cy="1044325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weights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fixed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D99E83E-2EF5-95F9-96C9-3DC9435552C0}"/>
              </a:ext>
            </a:extLst>
          </p:cNvPr>
          <p:cNvSpPr/>
          <p:nvPr/>
        </p:nvSpPr>
        <p:spPr>
          <a:xfrm>
            <a:off x="3484369" y="1893349"/>
            <a:ext cx="2055614" cy="1044325"/>
          </a:xfrm>
          <a:prstGeom prst="roundRect">
            <a:avLst/>
          </a:prstGeom>
          <a:solidFill>
            <a:schemeClr val="bg1"/>
          </a:solidFill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</a:rPr>
              <a:t>context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unchangeable</a:t>
            </a:r>
          </a:p>
          <a:p>
            <a:pPr algn="ctr"/>
            <a:r>
              <a:rPr lang="en-US">
                <a:solidFill>
                  <a:schemeClr val="tx1"/>
                </a:solidFill>
              </a:rPr>
              <a:t>cloneable</a:t>
            </a:r>
          </a:p>
        </p:txBody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A5B113D7-C526-B1CA-E3EB-D2CB1EB0F39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9433" y="3157332"/>
            <a:ext cx="508199" cy="848511"/>
          </a:xfrm>
          <a:prstGeom prst="rect">
            <a:avLst/>
          </a:prstGeom>
        </p:spPr>
      </p:pic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7E4CACBC-94B7-475F-E4AA-C5D759D055E8}"/>
              </a:ext>
            </a:extLst>
          </p:cNvPr>
          <p:cNvSpPr/>
          <p:nvPr/>
        </p:nvSpPr>
        <p:spPr>
          <a:xfrm>
            <a:off x="3835654" y="3111386"/>
            <a:ext cx="1353044" cy="830556"/>
          </a:xfrm>
          <a:prstGeom prst="roundRect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sz="800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 sz="800">
                <a:solidFill>
                  <a:schemeClr val="tx1"/>
                </a:solidFill>
              </a:rPr>
              <a:t>AI: 4</a:t>
            </a:r>
          </a:p>
          <a:p>
            <a:r>
              <a:rPr lang="en-US" sz="800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 sz="800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1880359-51F3-9A64-B67F-24285185C5B6}"/>
              </a:ext>
            </a:extLst>
          </p:cNvPr>
          <p:cNvSpPr txBox="1"/>
          <p:nvPr/>
        </p:nvSpPr>
        <p:spPr>
          <a:xfrm>
            <a:off x="8497388" y="1646490"/>
            <a:ext cx="178670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Context Window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20EB269F-966A-FC10-929E-C9A5EC83B906}"/>
              </a:ext>
            </a:extLst>
          </p:cNvPr>
          <p:cNvSpPr/>
          <p:nvPr/>
        </p:nvSpPr>
        <p:spPr>
          <a:xfrm>
            <a:off x="7684783" y="2148273"/>
            <a:ext cx="3411918" cy="1444171"/>
          </a:xfrm>
          <a:prstGeom prst="roundRect">
            <a:avLst/>
          </a:prstGeom>
        </p:spPr>
        <p:style>
          <a:lnRef idx="2">
            <a:schemeClr val="accent3">
              <a:shade val="15000"/>
            </a:schemeClr>
          </a:lnRef>
          <a:fillRef idx="1">
            <a:schemeClr val="accent3"/>
          </a:fillRef>
          <a:effectRef idx="0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>
                <a:solidFill>
                  <a:schemeClr val="tx1"/>
                </a:solidFill>
              </a:rPr>
              <a:t>User: What’s 2 + 2?</a:t>
            </a:r>
          </a:p>
          <a:p>
            <a:r>
              <a:rPr lang="en-US">
                <a:solidFill>
                  <a:schemeClr val="tx1"/>
                </a:solidFill>
              </a:rPr>
              <a:t>AI: 4</a:t>
            </a:r>
          </a:p>
          <a:p>
            <a:r>
              <a:rPr lang="en-US">
                <a:solidFill>
                  <a:schemeClr val="tx1"/>
                </a:solidFill>
              </a:rPr>
              <a:t>User: What is it in Portuguese?</a:t>
            </a:r>
          </a:p>
          <a:p>
            <a:r>
              <a:rPr lang="en-US">
                <a:solidFill>
                  <a:schemeClr val="tx1"/>
                </a:solidFill>
              </a:rPr>
              <a:t>AI: Still 4, dummy.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B938D54C-D33F-D176-8E44-84ADA0BBCDC5}"/>
              </a:ext>
            </a:extLst>
          </p:cNvPr>
          <p:cNvSpPr txBox="1"/>
          <p:nvPr/>
        </p:nvSpPr>
        <p:spPr>
          <a:xfrm>
            <a:off x="8336959" y="4096481"/>
            <a:ext cx="21075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cannot remove from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2AB1EB8-37A9-F9F4-0013-75968A14716E}"/>
              </a:ext>
            </a:extLst>
          </p:cNvPr>
          <p:cNvSpPr txBox="1"/>
          <p:nvPr/>
        </p:nvSpPr>
        <p:spPr>
          <a:xfrm>
            <a:off x="8336959" y="3724895"/>
            <a:ext cx="92012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can add</a:t>
            </a:r>
          </a:p>
        </p:txBody>
      </p:sp>
    </p:spTree>
    <p:extLst>
      <p:ext uri="{BB962C8B-B14F-4D97-AF65-F5344CB8AC3E}">
        <p14:creationId xmlns:p14="http://schemas.microsoft.com/office/powerpoint/2010/main" val="37580488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  <p:bldP spid="11" grpId="0"/>
      <p:bldP spid="14" grpId="0" animBg="1"/>
      <p:bldP spid="15" grpId="0" animBg="1"/>
    </p:bldLst>
  </p:timing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034B351C-D667-BD3D-A6BC-E45BAF329EE8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Recipe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E0E6B6-7791-7CBF-519C-D5FAB3DEA12D}"/>
              </a:ext>
            </a:extLst>
          </p:cNvPr>
          <p:cNvSpPr txBox="1"/>
          <p:nvPr/>
        </p:nvSpPr>
        <p:spPr>
          <a:xfrm>
            <a:off x="4477330" y="2919045"/>
            <a:ext cx="14190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prompt AI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0E0F22-5001-7E01-F18A-56A211ED207D}"/>
              </a:ext>
            </a:extLst>
          </p:cNvPr>
          <p:cNvSpPr txBox="1"/>
          <p:nvPr/>
        </p:nvSpPr>
        <p:spPr>
          <a:xfrm>
            <a:off x="4477330" y="3680541"/>
            <a:ext cx="2442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present as your work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974FB53-F9F2-5CDD-BAE8-C3E3CA62EEBE}"/>
              </a:ext>
            </a:extLst>
          </p:cNvPr>
          <p:cNvSpPr txBox="1"/>
          <p:nvPr/>
        </p:nvSpPr>
        <p:spPr>
          <a:xfrm>
            <a:off x="4477330" y="3311209"/>
            <a:ext cx="24320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lightly edit (optional)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C8FEAFD-5249-3B50-739A-D892B9CCE5E1}"/>
              </a:ext>
            </a:extLst>
          </p:cNvPr>
          <p:cNvSpPr txBox="1"/>
          <p:nvPr/>
        </p:nvSpPr>
        <p:spPr>
          <a:xfrm>
            <a:off x="3270706" y="4700179"/>
            <a:ext cx="56505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common spaces become </a:t>
            </a:r>
            <a:r>
              <a:rPr lang="en-US" b="1">
                <a:latin typeface="Ink Free" panose="03080402000500000000" pitchFamily="66" charset="0"/>
              </a:rPr>
              <a:t>useless</a:t>
            </a:r>
            <a:r>
              <a:rPr lang="en-US">
                <a:latin typeface="Ink Free" panose="03080402000500000000" pitchFamily="66" charset="0"/>
              </a:rPr>
              <a:t>, people </a:t>
            </a:r>
            <a:r>
              <a:rPr lang="en-US" b="1">
                <a:latin typeface="Ink Free" panose="03080402000500000000" pitchFamily="66" charset="0"/>
              </a:rPr>
              <a:t>tune out</a:t>
            </a:r>
            <a:r>
              <a:rPr lang="en-US">
                <a:latin typeface="Ink Free" panose="03080402000500000000" pitchFamily="66" charset="0"/>
              </a:rPr>
              <a:t> or </a:t>
            </a:r>
            <a:r>
              <a:rPr lang="en-US" b="1">
                <a:latin typeface="Ink Free" panose="03080402000500000000" pitchFamily="66" charset="0"/>
              </a:rPr>
              <a:t>leave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998C390-40EA-A340-050F-AB02795084F6}"/>
              </a:ext>
            </a:extLst>
          </p:cNvPr>
          <p:cNvSpPr txBox="1"/>
          <p:nvPr/>
        </p:nvSpPr>
        <p:spPr>
          <a:xfrm>
            <a:off x="3270706" y="5142987"/>
            <a:ext cx="51764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we can’t stop it, but we can choose </a:t>
            </a:r>
            <a:r>
              <a:rPr lang="en-US" b="1">
                <a:latin typeface="Ink Free" panose="03080402000500000000" pitchFamily="66" charset="0"/>
              </a:rPr>
              <a:t>not to add</a:t>
            </a:r>
            <a:r>
              <a:rPr lang="en-US">
                <a:latin typeface="Ink Free" panose="03080402000500000000" pitchFamily="66" charset="0"/>
              </a:rPr>
              <a:t> to it</a:t>
            </a:r>
          </a:p>
        </p:txBody>
      </p:sp>
    </p:spTree>
    <p:extLst>
      <p:ext uri="{BB962C8B-B14F-4D97-AF65-F5344CB8AC3E}">
        <p14:creationId xmlns:p14="http://schemas.microsoft.com/office/powerpoint/2010/main" val="42841677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0" grpId="0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A6930EA-8288-386B-40C6-8AEFD79394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7ED8FBBC-0277-1F78-BFD3-8348A5076624}"/>
              </a:ext>
            </a:extLst>
          </p:cNvPr>
          <p:cNvSpPr txBox="1"/>
          <p:nvPr/>
        </p:nvSpPr>
        <p:spPr>
          <a:xfrm>
            <a:off x="3964744" y="1891462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AI Slop in Code?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E83ECE-034D-D324-FC4C-09737B927599}"/>
              </a:ext>
            </a:extLst>
          </p:cNvPr>
          <p:cNvSpPr txBox="1"/>
          <p:nvPr/>
        </p:nvSpPr>
        <p:spPr>
          <a:xfrm>
            <a:off x="4093343" y="2981866"/>
            <a:ext cx="32497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no guardails single prompting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36986CE-AE42-3297-AB88-43C8633D08AF}"/>
              </a:ext>
            </a:extLst>
          </p:cNvPr>
          <p:cNvSpPr txBox="1"/>
          <p:nvPr/>
        </p:nvSpPr>
        <p:spPr>
          <a:xfrm>
            <a:off x="4093343" y="3419859"/>
            <a:ext cx="11176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ship it!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03126FA-5049-A49E-20B5-93C1ECDAEEC0}"/>
              </a:ext>
            </a:extLst>
          </p:cNvPr>
          <p:cNvSpPr txBox="1"/>
          <p:nvPr/>
        </p:nvSpPr>
        <p:spPr>
          <a:xfrm>
            <a:off x="3623870" y="4866818"/>
            <a:ext cx="45127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don’t expect single pass to produce good code</a:t>
            </a:r>
            <a:endParaRPr lang="en-US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715903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50C8058-6C04-DCAC-7244-1B3DAEE5170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BFA44F8-F2D9-9502-ED4A-9AE6DAFB6FA8}"/>
              </a:ext>
            </a:extLst>
          </p:cNvPr>
          <p:cNvSpPr txBox="1"/>
          <p:nvPr/>
        </p:nvSpPr>
        <p:spPr>
          <a:xfrm>
            <a:off x="3032226" y="2986484"/>
            <a:ext cx="44518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#21) </a:t>
            </a:r>
            <a:r>
              <a:rPr lang="en-US" sz="4400"/>
              <a:t>Feedback Flip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AD06987-C4A0-7588-FF3B-BACB725C3F2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247A4D4-EB7B-8EDB-8EC7-A17E872664C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DD4C97A-E1B1-89F7-465F-B21D3A02F59B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486F2D6-1CDA-2241-1CB8-D00B422C566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0305565F-BD72-ECEE-7D58-557831280D8E}"/>
              </a:ext>
            </a:extLst>
          </p:cNvPr>
          <p:cNvSpPr txBox="1"/>
          <p:nvPr/>
        </p:nvSpPr>
        <p:spPr>
          <a:xfrm>
            <a:off x="3338389" y="5122375"/>
            <a:ext cx="46107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Do you see any problems with this?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BB670B20-25F7-169D-7786-9C2C09DD7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7852" y="479577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426066AE-A831-EC9B-D701-2C7E25023DE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949138" y="537406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7453426"/>
      </p:ext>
    </p:extLst>
  </p:cSld>
  <p:clrMapOvr>
    <a:masterClrMapping/>
  </p:clrMapOvr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88CED8B5-4453-5457-EEA4-4C864B1C56E3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B37D1E39-A21E-D453-5BA9-F3E8F818A3E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9B8C8C-905A-35AC-9A58-2BBFB95D3CBC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D2631B4-4542-2A56-3991-CD0D08FEE571}"/>
              </a:ext>
            </a:extLst>
          </p:cNvPr>
          <p:cNvSpPr txBox="1"/>
          <p:nvPr/>
        </p:nvSpPr>
        <p:spPr>
          <a:xfrm>
            <a:off x="6475000" y="885568"/>
            <a:ext cx="415363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Coding Agent B (same or different LLM)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2D61545-0A43-630E-AC6F-8BFC550CEA26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CD266AE3-D7DB-2443-EEFF-711BC5F9239B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80CCB0C-1F89-C68B-FB80-A103064980BB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B4EAFEA-0610-1EB0-3EAC-F6741935E7C4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Reviewer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0FC515B3-7BE8-F86A-71CC-3C5D4D1CF4F1}"/>
              </a:ext>
            </a:extLst>
          </p:cNvPr>
          <p:cNvSpPr txBox="1"/>
          <p:nvPr/>
        </p:nvSpPr>
        <p:spPr>
          <a:xfrm>
            <a:off x="1374264" y="4506960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618344-BA83-493B-185F-EED0386AD1F2}"/>
              </a:ext>
            </a:extLst>
          </p:cNvPr>
          <p:cNvSpPr txBox="1"/>
          <p:nvPr/>
        </p:nvSpPr>
        <p:spPr>
          <a:xfrm>
            <a:off x="7263963" y="4484619"/>
            <a:ext cx="310620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ED04CA2-1B79-7972-C4F7-044F9CF1863B}"/>
              </a:ext>
            </a:extLst>
          </p:cNvPr>
          <p:cNvSpPr txBox="1"/>
          <p:nvPr/>
        </p:nvSpPr>
        <p:spPr>
          <a:xfrm>
            <a:off x="1427211" y="5055030"/>
            <a:ext cx="24256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F032AD54-81FA-6A53-D8B4-40AA7DD427CE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First Variation</a:t>
            </a:r>
          </a:p>
        </p:txBody>
      </p:sp>
    </p:spTree>
    <p:extLst>
      <p:ext uri="{BB962C8B-B14F-4D97-AF65-F5344CB8AC3E}">
        <p14:creationId xmlns:p14="http://schemas.microsoft.com/office/powerpoint/2010/main" val="36475858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0" grpId="0"/>
      <p:bldP spid="11" grpId="0"/>
      <p:bldP spid="12" grpId="0"/>
      <p:bldP spid="13" grpId="0"/>
    </p:bldLst>
  </p:timing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94BE02A-6AD5-17BF-238C-24989A27FDB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B506C5C1-7F2F-D009-DF9D-989A71DEA70C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D561487-8977-BA5F-97D4-56A8A275B65D}"/>
              </a:ext>
            </a:extLst>
          </p:cNvPr>
          <p:cNvSpPr txBox="1"/>
          <p:nvPr/>
        </p:nvSpPr>
        <p:spPr>
          <a:xfrm>
            <a:off x="908577" y="885568"/>
            <a:ext cx="16514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Coding Agent A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96F472-4C3C-CDB7-1593-72740EA73CFD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5C14F27-3726-0332-81BC-0644B06A1766}"/>
              </a:ext>
            </a:extLst>
          </p:cNvPr>
          <p:cNvSpPr txBox="1"/>
          <p:nvPr/>
        </p:nvSpPr>
        <p:spPr>
          <a:xfrm>
            <a:off x="1634626" y="2921168"/>
            <a:ext cx="2589240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Coder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853E4E93-33AD-0865-40C7-291B850CEDB4}"/>
              </a:ext>
            </a:extLst>
          </p:cNvPr>
          <p:cNvSpPr txBox="1"/>
          <p:nvPr/>
        </p:nvSpPr>
        <p:spPr>
          <a:xfrm>
            <a:off x="5613160" y="1655103"/>
            <a:ext cx="29995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1. Given a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, implement it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4790AB1-2B6B-0750-7FC2-7AFAF2A1B945}"/>
              </a:ext>
            </a:extLst>
          </p:cNvPr>
          <p:cNvSpPr txBox="1"/>
          <p:nvPr/>
        </p:nvSpPr>
        <p:spPr>
          <a:xfrm>
            <a:off x="5589421" y="2371132"/>
            <a:ext cx="46923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2. Given </a:t>
            </a:r>
            <a:r>
              <a:rPr lang="en-US" b="1">
                <a:latin typeface="Ink Free" panose="03080402000500000000" pitchFamily="66" charset="0"/>
              </a:rPr>
              <a:t>task</a:t>
            </a:r>
            <a:r>
              <a:rPr lang="en-US">
                <a:latin typeface="Ink Free" panose="03080402000500000000" pitchFamily="66" charset="0"/>
              </a:rPr>
              <a:t> and </a:t>
            </a:r>
            <a:r>
              <a:rPr lang="en-US" b="1">
                <a:latin typeface="Ink Free" panose="03080402000500000000" pitchFamily="66" charset="0"/>
              </a:rPr>
              <a:t>diff</a:t>
            </a:r>
            <a:r>
              <a:rPr lang="en-US">
                <a:latin typeface="Ink Free" panose="03080402000500000000" pitchFamily="66" charset="0"/>
              </a:rPr>
              <a:t>, suggest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14FD26D-B5A5-69D4-3A2B-7B9777CBC2DF}"/>
              </a:ext>
            </a:extLst>
          </p:cNvPr>
          <p:cNvSpPr txBox="1"/>
          <p:nvPr/>
        </p:nvSpPr>
        <p:spPr>
          <a:xfrm>
            <a:off x="5613160" y="3087162"/>
            <a:ext cx="24272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3. Apply improvements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What kind">
            <a:extLst>
              <a:ext uri="{FF2B5EF4-FFF2-40B4-BE49-F238E27FC236}">
                <a16:creationId xmlns:a16="http://schemas.microsoft.com/office/drawing/2014/main" id="{D4E17F4F-23AB-EFCD-7766-55F69B36E97D}"/>
              </a:ext>
            </a:extLst>
          </p:cNvPr>
          <p:cNvSpPr txBox="1"/>
          <p:nvPr/>
        </p:nvSpPr>
        <p:spPr>
          <a:xfrm>
            <a:off x="3852875" y="14614"/>
            <a:ext cx="4262511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Second Variation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D11E185-C8C9-1808-AF0D-F037924D2D14}"/>
              </a:ext>
            </a:extLst>
          </p:cNvPr>
          <p:cNvSpPr txBox="1"/>
          <p:nvPr/>
        </p:nvSpPr>
        <p:spPr>
          <a:xfrm>
            <a:off x="6971817" y="4249147"/>
            <a:ext cx="239039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Why does this work?</a:t>
            </a:r>
            <a:endParaRPr lang="en-US" sz="2000" b="1">
              <a:latin typeface="Ink Free" panose="03080402000500000000" pitchFamily="66" charset="0"/>
            </a:endParaRPr>
          </a:p>
        </p:txBody>
      </p:sp>
      <p:pic>
        <p:nvPicPr>
          <p:cNvPr id="15" name="done_person">
            <a:extLst>
              <a:ext uri="{FF2B5EF4-FFF2-40B4-BE49-F238E27FC236}">
                <a16:creationId xmlns:a16="http://schemas.microsoft.com/office/drawing/2014/main" id="{A3A45F91-D0B5-E7A8-4E2C-335D7FBDC36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6" name="Group 15">
            <a:extLst>
              <a:ext uri="{FF2B5EF4-FFF2-40B4-BE49-F238E27FC236}">
                <a16:creationId xmlns:a16="http://schemas.microsoft.com/office/drawing/2014/main" id="{E82F0AA0-009E-2871-2C61-C1428F260DE7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F352D256-0FBC-FE2B-4B5F-388AB94BCA4D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CEAA6A1A-DC6D-DD14-DFF5-13336E3B6139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B29B491-0C6F-983F-D525-F3A2E5A3833D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sp>
        <p:nvSpPr>
          <p:cNvPr id="25" name="TextBox 24">
            <a:extLst>
              <a:ext uri="{FF2B5EF4-FFF2-40B4-BE49-F238E27FC236}">
                <a16:creationId xmlns:a16="http://schemas.microsoft.com/office/drawing/2014/main" id="{F6EF00DE-C8FF-604B-87CD-E8972FCA7682}"/>
              </a:ext>
            </a:extLst>
          </p:cNvPr>
          <p:cNvSpPr txBox="1"/>
          <p:nvPr/>
        </p:nvSpPr>
        <p:spPr>
          <a:xfrm>
            <a:off x="5662552" y="5051110"/>
            <a:ext cx="4551246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Theory:</a:t>
            </a:r>
          </a:p>
          <a:p>
            <a:r>
              <a:rPr lang="en-US" sz="2000" b="1">
                <a:latin typeface="Ink Free" panose="03080402000500000000" pitchFamily="66" charset="0"/>
              </a:rPr>
              <a:t>- only enough focus for solving main task</a:t>
            </a:r>
          </a:p>
          <a:p>
            <a:r>
              <a:rPr lang="en-US" sz="2000" b="1">
                <a:latin typeface="Ink Free" panose="03080402000500000000" pitchFamily="66" charset="0"/>
              </a:rPr>
              <a:t>- at cost of everything else</a:t>
            </a:r>
          </a:p>
          <a:p>
            <a:r>
              <a:rPr lang="en-US" sz="2000" b="1">
                <a:latin typeface="Ink Free" panose="03080402000500000000" pitchFamily="66" charset="0"/>
              </a:rPr>
              <a:t>- refocusing == new main task</a:t>
            </a:r>
          </a:p>
        </p:txBody>
      </p:sp>
    </p:spTree>
    <p:extLst>
      <p:ext uri="{BB962C8B-B14F-4D97-AF65-F5344CB8AC3E}">
        <p14:creationId xmlns:p14="http://schemas.microsoft.com/office/powerpoint/2010/main" val="825176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2" grpId="0"/>
      <p:bldP spid="13" grpId="0"/>
      <p:bldP spid="2" grpId="0"/>
      <p:bldP spid="25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AABEE1-F0CF-3336-EAB5-537399EDA56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9CB474B-E5B5-E60C-83CD-D793FA3302E3}"/>
              </a:ext>
            </a:extLst>
          </p:cNvPr>
          <p:cNvSpPr txBox="1"/>
          <p:nvPr/>
        </p:nvSpPr>
        <p:spPr>
          <a:xfrm>
            <a:off x="3032226" y="2986484"/>
            <a:ext cx="52533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#22) </a:t>
            </a:r>
            <a:r>
              <a:rPr lang="en-US" sz="4400"/>
              <a:t>Refinement Loop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8878A7E-0D1D-5BCB-E781-87574F5C9EDA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6F83B0CC-8509-97B9-69B0-426F2DD57AE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BAFE3F-3A68-A267-A73F-BA8E0B602ED7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2752B69-C149-90EC-12FB-F92880F115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C0E19254-2308-8FA5-5D81-51B04A04D783}"/>
              </a:ext>
            </a:extLst>
          </p:cNvPr>
          <p:cNvSpPr txBox="1"/>
          <p:nvPr/>
        </p:nvSpPr>
        <p:spPr>
          <a:xfrm>
            <a:off x="4024786" y="5122375"/>
            <a:ext cx="313970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Nice. Let’s take it to 11!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31F5602-5B1F-2A2E-6EDA-24A7A911AB3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34103" y="4808654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AB4F02FF-51B0-430B-513F-F930AFA1F42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111" y="536608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9100836"/>
      </p:ext>
    </p:extLst>
  </p:cSld>
  <p:clrMapOvr>
    <a:masterClrMapping/>
  </p:clrMapOvr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E518036-E5AB-E55B-301E-6C16D3034D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533797CB-8067-B937-7B44-A7677861ACC7}"/>
              </a:ext>
            </a:extLst>
          </p:cNvPr>
          <p:cNvSpPr txBox="1"/>
          <p:nvPr/>
        </p:nvSpPr>
        <p:spPr>
          <a:xfrm>
            <a:off x="3560178" y="1950978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do better?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F3ECA8D-8F0B-6B84-C805-FE69C4B1B66B}"/>
              </a:ext>
            </a:extLst>
          </p:cNvPr>
          <p:cNvSpPr txBox="1"/>
          <p:nvPr/>
        </p:nvSpPr>
        <p:spPr>
          <a:xfrm>
            <a:off x="3890997" y="2905085"/>
            <a:ext cx="36457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single pass == usually poor results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BD1800-037B-2D0B-907E-31ADF95A3896}"/>
              </a:ext>
            </a:extLst>
          </p:cNvPr>
          <p:cNvSpPr txBox="1"/>
          <p:nvPr/>
        </p:nvSpPr>
        <p:spPr>
          <a:xfrm>
            <a:off x="3890997" y="3666581"/>
            <a:ext cx="343549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if we </a:t>
            </a:r>
            <a:r>
              <a:rPr lang="en-US" b="1"/>
              <a:t>loop it</a:t>
            </a:r>
            <a:r>
              <a:rPr lang="en-US"/>
              <a:t> &amp; </a:t>
            </a:r>
            <a:r>
              <a:rPr lang="en-US" b="1"/>
              <a:t>generliaze</a:t>
            </a:r>
            <a:r>
              <a:rPr lang="en-US"/>
              <a:t>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90E5CDB-7E85-BCCE-4663-B4D79D2EC46D}"/>
              </a:ext>
            </a:extLst>
          </p:cNvPr>
          <p:cNvSpPr txBox="1"/>
          <p:nvPr/>
        </p:nvSpPr>
        <p:spPr>
          <a:xfrm>
            <a:off x="3890997" y="3297249"/>
            <a:ext cx="46596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even adding one feedback loop is way better</a:t>
            </a:r>
          </a:p>
        </p:txBody>
      </p:sp>
    </p:spTree>
    <p:extLst>
      <p:ext uri="{BB962C8B-B14F-4D97-AF65-F5344CB8AC3E}">
        <p14:creationId xmlns:p14="http://schemas.microsoft.com/office/powerpoint/2010/main" val="3963375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AFCD1A36-0382-AD9F-F198-009F4F393358}"/>
              </a:ext>
            </a:extLst>
          </p:cNvPr>
          <p:cNvSpPr txBox="1"/>
          <p:nvPr/>
        </p:nvSpPr>
        <p:spPr>
          <a:xfrm>
            <a:off x="2061471" y="382772"/>
            <a:ext cx="8146269" cy="640175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# TDD Production Code Refactoring Process</a:t>
            </a:r>
            <a:endParaRPr lang="en-US"/>
          </a:p>
          <a:p>
            <a:endParaRPr lang="en-US" sz="1400"/>
          </a:p>
          <a:p>
            <a:r>
              <a:rPr lang="en-US" sz="1400" b="1"/>
              <a:t>**ALWAYS**</a:t>
            </a:r>
            <a:r>
              <a:rPr lang="en-US" sz="1400"/>
              <a:t> ask the user one question at a time and wait for a response.</a:t>
            </a:r>
          </a:p>
          <a:p>
            <a:r>
              <a:rPr lang="en-US" sz="1400" b="1"/>
              <a:t>**ALWAYS**</a:t>
            </a:r>
            <a:r>
              <a:rPr lang="en-US" sz="1400"/>
              <a:t> confirm file names and locations if unsure.</a:t>
            </a:r>
          </a:p>
          <a:p>
            <a:r>
              <a:rPr lang="en-US" sz="1400" b="1"/>
              <a:t>**NEVER**</a:t>
            </a:r>
            <a:r>
              <a:rPr lang="en-US" sz="1400"/>
              <a:t> make changes to Test code in this process.</a:t>
            </a:r>
          </a:p>
          <a:p>
            <a:endParaRPr lang="en-US" sz="1400"/>
          </a:p>
          <a:p>
            <a:r>
              <a:rPr lang="en-US" sz="1400"/>
              <a:t>This process is for refactoring production code.</a:t>
            </a:r>
          </a:p>
          <a:p>
            <a:endParaRPr lang="en-US" sz="1400"/>
          </a:p>
          <a:p>
            <a:r>
              <a:rPr lang="en-US" sz="1400" b="1"/>
              <a:t>## Steps</a:t>
            </a:r>
            <a:endParaRPr lang="en-US" sz="1400"/>
          </a:p>
          <a:p>
            <a:r>
              <a:rPr lang="en-US" sz="1400"/>
              <a:t>Confirm the relevant test file and its location before starting.</a:t>
            </a:r>
          </a:p>
          <a:p>
            <a:r>
              <a:rPr lang="en-US" sz="1400"/>
              <a:t>- For each refactor:</a:t>
            </a:r>
          </a:p>
          <a:p>
            <a:r>
              <a:rPr lang="en-US" sz="1400"/>
              <a:t>1. Ensure all tests pass.</a:t>
            </a:r>
          </a:p>
          <a:p>
            <a:r>
              <a:rPr lang="en-US" sz="1400"/>
              <a:t>2. Choose and perform the simplest possible refactoring (one at a time).</a:t>
            </a:r>
          </a:p>
          <a:p>
            <a:r>
              <a:rPr lang="en-US" sz="1400"/>
              <a:t>3. Ensure all tests pass after the change.</a:t>
            </a:r>
          </a:p>
          <a:p>
            <a:r>
              <a:rPr lang="en-US" sz="1400"/>
              <a:t>4. Commit each successful refactor with the message format: "- r &lt;refactoring&gt;" (quotes must include the - r).</a:t>
            </a:r>
          </a:p>
          <a:p>
            <a:r>
              <a:rPr lang="en-US" sz="1400"/>
              <a:t>5. Provide a status update after each refactor.</a:t>
            </a:r>
          </a:p>
          <a:p>
            <a:r>
              <a:rPr lang="en-US" sz="1400"/>
              <a:t>- If a refactor fails three times or no further refactoring is found, pause and check with the user.</a:t>
            </a:r>
          </a:p>
          <a:p>
            <a:br>
              <a:rPr lang="en-US" sz="1400"/>
            </a:br>
            <a:endParaRPr lang="en-US" sz="1400"/>
          </a:p>
          <a:p>
            <a:r>
              <a:rPr lang="en-US" sz="1400" b="1"/>
              <a:t>## Code Style</a:t>
            </a:r>
            <a:endParaRPr lang="en-US" sz="1400"/>
          </a:p>
          <a:p>
            <a:r>
              <a:rPr lang="en-US" sz="1400"/>
              <a:t>- Prefer self-explanatory, readable code over comments.</a:t>
            </a:r>
          </a:p>
          <a:p>
            <a:r>
              <a:rPr lang="en-US" sz="1400"/>
              <a:t>- Use functional helper methods for clarity.</a:t>
            </a:r>
          </a:p>
          <a:p>
            <a:r>
              <a:rPr lang="en-US" sz="1400"/>
              <a:t>- Prefer `org.lambda.query.Queryable` over Java streams.</a:t>
            </a:r>
          </a:p>
          <a:p>
            <a:r>
              <a:rPr lang="en-US" sz="1400"/>
              <a:t>- Remove comments and dead code.</a:t>
            </a:r>
          </a:p>
          <a:p>
            <a:r>
              <a:rPr lang="en-US" sz="1400"/>
              <a:t>- Extract paragraphs into methods.</a:t>
            </a:r>
          </a:p>
          <a:p>
            <a:r>
              <a:rPr lang="en-US" sz="1400"/>
              <a:t>- Use better variable names.</a:t>
            </a:r>
          </a:p>
          <a:p>
            <a:r>
              <a:rPr lang="en-US" sz="1400"/>
              <a:t>- Remove unused imports.</a:t>
            </a:r>
          </a:p>
          <a:p>
            <a:r>
              <a:rPr lang="en-US" sz="1400"/>
              <a:t>- Remove unhelpful local variables</a:t>
            </a:r>
          </a:p>
          <a:p>
            <a:endParaRPr lang="en-US" sz="1400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1F81A22-AA32-CADA-6357-8D8E2BEC1FAF}"/>
              </a:ext>
            </a:extLst>
          </p:cNvPr>
          <p:cNvSpPr/>
          <p:nvPr/>
        </p:nvSpPr>
        <p:spPr>
          <a:xfrm>
            <a:off x="2004270" y="1745413"/>
            <a:ext cx="3907919" cy="30492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CA811B4-B928-7547-4FCC-735E97C4448D}"/>
              </a:ext>
            </a:extLst>
          </p:cNvPr>
          <p:cNvSpPr txBox="1"/>
          <p:nvPr/>
        </p:nvSpPr>
        <p:spPr>
          <a:xfrm>
            <a:off x="5969390" y="1681007"/>
            <a:ext cx="5774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goal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6BC0222A-A5B6-15FA-1A46-02E0C7ED64F1}"/>
              </a:ext>
            </a:extLst>
          </p:cNvPr>
          <p:cNvSpPr/>
          <p:nvPr/>
        </p:nvSpPr>
        <p:spPr>
          <a:xfrm>
            <a:off x="2094045" y="3064287"/>
            <a:ext cx="534679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9F3AE87-6F6E-1AE7-7A97-BB664998CAAF}"/>
              </a:ext>
            </a:extLst>
          </p:cNvPr>
          <p:cNvSpPr txBox="1"/>
          <p:nvPr/>
        </p:nvSpPr>
        <p:spPr>
          <a:xfrm>
            <a:off x="7473417" y="3003769"/>
            <a:ext cx="420660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take </a:t>
            </a:r>
            <a:r>
              <a:rPr lang="en-US" b="1">
                <a:latin typeface="Ink Free" panose="03080402000500000000" pitchFamily="66" charset="0"/>
              </a:rPr>
              <a:t>one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 b="1">
                <a:latin typeface="Ink Free" panose="03080402000500000000" pitchFamily="66" charset="0"/>
              </a:rPr>
              <a:t>step</a:t>
            </a:r>
            <a:r>
              <a:rPr lang="en-US">
                <a:latin typeface="Ink Free" panose="03080402000500000000" pitchFamily="66" charset="0"/>
              </a:rPr>
              <a:t> towards the goal.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08B2302E-D41B-D4E0-A158-9724DB46ED23}"/>
              </a:ext>
            </a:extLst>
          </p:cNvPr>
          <p:cNvSpPr/>
          <p:nvPr/>
        </p:nvSpPr>
        <p:spPr>
          <a:xfrm>
            <a:off x="2061471" y="3459501"/>
            <a:ext cx="8069058" cy="248296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FF0000"/>
              </a:solidFill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78DB909-DB09-D195-A247-6C4728152C4E}"/>
              </a:ext>
            </a:extLst>
          </p:cNvPr>
          <p:cNvSpPr txBox="1"/>
          <p:nvPr/>
        </p:nvSpPr>
        <p:spPr>
          <a:xfrm>
            <a:off x="10205413" y="3398983"/>
            <a:ext cx="175080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makes iterative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D3A6E70-CC6F-7569-6CAF-933938148929}"/>
              </a:ext>
            </a:extLst>
          </p:cNvPr>
          <p:cNvSpPr txBox="1"/>
          <p:nvPr/>
        </p:nvSpPr>
        <p:spPr>
          <a:xfrm>
            <a:off x="33607" y="6492170"/>
            <a:ext cx="14101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Llewellyn Falco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DA7D5440-38FD-84DF-561A-DAD6EE304201}"/>
              </a:ext>
            </a:extLst>
          </p:cNvPr>
          <p:cNvSpPr txBox="1"/>
          <p:nvPr/>
        </p:nvSpPr>
        <p:spPr>
          <a:xfrm>
            <a:off x="6862560" y="5260361"/>
            <a:ext cx="4987263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latin typeface="Ink Free" panose="03080402000500000000" pitchFamily="66" charset="0"/>
              </a:rPr>
              <a:t>solves: surface problems obscure deeper ones</a:t>
            </a:r>
            <a:endParaRPr lang="en-US" sz="20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938831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8" grpId="0"/>
      <p:bldP spid="9" grpId="0" animBg="1"/>
      <p:bldP spid="10" grpId="0"/>
      <p:bldP spid="11" grpId="0" animBg="1"/>
      <p:bldP spid="12" grpId="0"/>
      <p:bldP spid="15" grpId="0"/>
    </p:bldLst>
  </p:timing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EFD9F7-D00C-29E2-76EE-2FE5618DDBA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What kind">
            <a:extLst>
              <a:ext uri="{FF2B5EF4-FFF2-40B4-BE49-F238E27FC236}">
                <a16:creationId xmlns:a16="http://schemas.microsoft.com/office/drawing/2014/main" id="{09C98E84-D61C-56FB-6905-D76236C669B0}"/>
              </a:ext>
            </a:extLst>
          </p:cNvPr>
          <p:cNvSpPr txBox="1"/>
          <p:nvPr/>
        </p:nvSpPr>
        <p:spPr>
          <a:xfrm>
            <a:off x="3539239" y="345542"/>
            <a:ext cx="532131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Refinement Loop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76D767D-5C13-9FFE-853A-9DA92ECD25B9}"/>
              </a:ext>
            </a:extLst>
          </p:cNvPr>
          <p:cNvSpPr txBox="1"/>
          <p:nvPr/>
        </p:nvSpPr>
        <p:spPr>
          <a:xfrm>
            <a:off x="3716494" y="1550935"/>
            <a:ext cx="195284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1. Define your goal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EBBB653-29F5-9DA3-AC2F-0C1C68C5F615}"/>
              </a:ext>
            </a:extLst>
          </p:cNvPr>
          <p:cNvSpPr txBox="1"/>
          <p:nvPr/>
        </p:nvSpPr>
        <p:spPr>
          <a:xfrm>
            <a:off x="3617598" y="3677021"/>
            <a:ext cx="382271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2. AI makes one pass towards that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647663BE-5378-154F-30D1-E7A0696D9C71}"/>
              </a:ext>
            </a:extLst>
          </p:cNvPr>
          <p:cNvSpPr txBox="1"/>
          <p:nvPr/>
        </p:nvSpPr>
        <p:spPr>
          <a:xfrm>
            <a:off x="4525028" y="1920267"/>
            <a:ext cx="17226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refactor code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55B42A6-7406-6C4A-8F9E-626F1CB5EC21}"/>
              </a:ext>
            </a:extLst>
          </p:cNvPr>
          <p:cNvSpPr txBox="1"/>
          <p:nvPr/>
        </p:nvSpPr>
        <p:spPr>
          <a:xfrm>
            <a:off x="4525028" y="2303669"/>
            <a:ext cx="19409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improve quality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9BC7B20F-5E6C-8817-6D93-B4331AA3E2DC}"/>
              </a:ext>
            </a:extLst>
          </p:cNvPr>
          <p:cNvSpPr txBox="1"/>
          <p:nvPr/>
        </p:nvSpPr>
        <p:spPr>
          <a:xfrm>
            <a:off x="4525028" y="2687071"/>
            <a:ext cx="120372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simplify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D35A113-0823-453F-7F63-6D625336D687}"/>
              </a:ext>
            </a:extLst>
          </p:cNvPr>
          <p:cNvSpPr txBox="1"/>
          <p:nvPr/>
        </p:nvSpPr>
        <p:spPr>
          <a:xfrm>
            <a:off x="4525027" y="3070473"/>
            <a:ext cx="28328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get to the gist of the idea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88390A9-AA55-3882-8C1C-2B58EDDD3EEB}"/>
              </a:ext>
            </a:extLst>
          </p:cNvPr>
          <p:cNvSpPr txBox="1"/>
          <p:nvPr/>
        </p:nvSpPr>
        <p:spPr>
          <a:xfrm>
            <a:off x="6096000" y="1550935"/>
            <a:ext cx="21307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Can be many things!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FE18BF77-08CB-E3FB-8098-915A70B181FE}"/>
              </a:ext>
            </a:extLst>
          </p:cNvPr>
          <p:cNvSpPr txBox="1"/>
          <p:nvPr/>
        </p:nvSpPr>
        <p:spPr>
          <a:xfrm>
            <a:off x="3617597" y="4206609"/>
            <a:ext cx="44325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3. Save intermediate steps to a file or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A4A9F81-1B43-E931-F1CB-E561174E2C96}"/>
              </a:ext>
            </a:extLst>
          </p:cNvPr>
          <p:cNvSpPr txBox="1"/>
          <p:nvPr/>
        </p:nvSpPr>
        <p:spPr>
          <a:xfrm>
            <a:off x="8569177" y="4206609"/>
            <a:ext cx="19078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enforces iteration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1DAA7F-2DF0-A500-A29D-F6F27010E69C}"/>
              </a:ext>
            </a:extLst>
          </p:cNvPr>
          <p:cNvSpPr txBox="1"/>
          <p:nvPr/>
        </p:nvSpPr>
        <p:spPr>
          <a:xfrm>
            <a:off x="3617597" y="4685201"/>
            <a:ext cx="41105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4. Repeat until AI sees nothing to improve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4262AD6-60A7-6667-67C4-E64D4877AC27}"/>
              </a:ext>
            </a:extLst>
          </p:cNvPr>
          <p:cNvSpPr txBox="1"/>
          <p:nvPr/>
        </p:nvSpPr>
        <p:spPr>
          <a:xfrm>
            <a:off x="7697775" y="3677021"/>
            <a:ext cx="217078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recommend simplest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24C68D4-952E-BB03-91AA-09AC9ADF7161}"/>
              </a:ext>
            </a:extLst>
          </p:cNvPr>
          <p:cNvSpPr txBox="1"/>
          <p:nvPr/>
        </p:nvSpPr>
        <p:spPr>
          <a:xfrm>
            <a:off x="4074648" y="5726147"/>
            <a:ext cx="434606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latin typeface="Ink Free" panose="03080402000500000000" pitchFamily="66" charset="0"/>
              </a:rPr>
              <a:t>now</a:t>
            </a:r>
            <a:r>
              <a:rPr lang="en-US" sz="2400">
                <a:latin typeface="Ink Free" panose="03080402000500000000" pitchFamily="66" charset="0"/>
              </a:rPr>
              <a:t> ready for human’s feedback</a:t>
            </a:r>
            <a:endParaRPr lang="en-US" sz="24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982069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  <p:bldP spid="2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6" grpId="0"/>
    </p:bldLst>
  </p:timing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7F4B28-BE67-3CA6-EBC2-D373C5224D5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7D7F123F-9B14-A00F-3861-BF1E98E0B81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4EFADEB4-1F23-2572-A033-36C9B965775E}"/>
              </a:ext>
            </a:extLst>
          </p:cNvPr>
          <p:cNvSpPr/>
          <p:nvPr/>
        </p:nvSpPr>
        <p:spPr>
          <a:xfrm>
            <a:off x="422032" y="4096681"/>
            <a:ext cx="6579062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F84FC6-6F5A-3D79-CD65-1915E0A44741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656B3E7-DF9F-E8D9-E894-2EC9EDCAF630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2BA363A-AC94-7BEB-1CAD-2E2566E73890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3D89F92-7EE9-7F6E-C402-13EC72D8A03F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15C09645-84D7-97B9-502A-365ADE65221F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521C1216-6452-3941-2DEF-053D3DBD7B5E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19212C4-CAF4-9146-F112-E0AE67FED25B}"/>
              </a:ext>
            </a:extLst>
          </p:cNvPr>
          <p:cNvSpPr/>
          <p:nvPr/>
        </p:nvSpPr>
        <p:spPr>
          <a:xfrm>
            <a:off x="6749808" y="5081551"/>
            <a:ext cx="5338654" cy="132412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A982ECBC-4501-A392-A09C-278BF0D15959}"/>
              </a:ext>
            </a:extLst>
          </p:cNvPr>
          <p:cNvSpPr/>
          <p:nvPr/>
        </p:nvSpPr>
        <p:spPr>
          <a:xfrm>
            <a:off x="4173416" y="2684367"/>
            <a:ext cx="1210521" cy="12522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1DE700E2-CAB1-BE7B-8F0C-C28CC72818D3}"/>
              </a:ext>
            </a:extLst>
          </p:cNvPr>
          <p:cNvSpPr/>
          <p:nvPr/>
        </p:nvSpPr>
        <p:spPr>
          <a:xfrm>
            <a:off x="5347513" y="2495397"/>
            <a:ext cx="1520957" cy="39353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ectangle 17">
            <a:extLst>
              <a:ext uri="{FF2B5EF4-FFF2-40B4-BE49-F238E27FC236}">
                <a16:creationId xmlns:a16="http://schemas.microsoft.com/office/drawing/2014/main" id="{61EE22E2-5381-F4DC-EBCA-65B847E163C7}"/>
              </a:ext>
            </a:extLst>
          </p:cNvPr>
          <p:cNvSpPr/>
          <p:nvPr/>
        </p:nvSpPr>
        <p:spPr>
          <a:xfrm>
            <a:off x="5347513" y="2888934"/>
            <a:ext cx="1067247" cy="10476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5FC276E-052D-4293-9724-F4C172035C4F}"/>
              </a:ext>
            </a:extLst>
          </p:cNvPr>
          <p:cNvSpPr/>
          <p:nvPr/>
        </p:nvSpPr>
        <p:spPr>
          <a:xfrm>
            <a:off x="6421293" y="2910777"/>
            <a:ext cx="907868" cy="61418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ectangle 19">
            <a:extLst>
              <a:ext uri="{FF2B5EF4-FFF2-40B4-BE49-F238E27FC236}">
                <a16:creationId xmlns:a16="http://schemas.microsoft.com/office/drawing/2014/main" id="{C1EED046-88A5-3A51-808D-2D13AAB744E8}"/>
              </a:ext>
            </a:extLst>
          </p:cNvPr>
          <p:cNvSpPr/>
          <p:nvPr/>
        </p:nvSpPr>
        <p:spPr>
          <a:xfrm>
            <a:off x="6910754" y="3488527"/>
            <a:ext cx="1065031" cy="10213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ectangle 20">
            <a:extLst>
              <a:ext uri="{FF2B5EF4-FFF2-40B4-BE49-F238E27FC236}">
                <a16:creationId xmlns:a16="http://schemas.microsoft.com/office/drawing/2014/main" id="{8782F557-AAD4-B86D-E00D-4B32D7DE553A}"/>
              </a:ext>
            </a:extLst>
          </p:cNvPr>
          <p:cNvSpPr/>
          <p:nvPr/>
        </p:nvSpPr>
        <p:spPr>
          <a:xfrm>
            <a:off x="7727029" y="2918348"/>
            <a:ext cx="790074" cy="78113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ectangle 21">
            <a:extLst>
              <a:ext uri="{FF2B5EF4-FFF2-40B4-BE49-F238E27FC236}">
                <a16:creationId xmlns:a16="http://schemas.microsoft.com/office/drawing/2014/main" id="{7F409475-5666-6E1E-3C3D-B9367FE7EF7F}"/>
              </a:ext>
            </a:extLst>
          </p:cNvPr>
          <p:cNvSpPr/>
          <p:nvPr/>
        </p:nvSpPr>
        <p:spPr>
          <a:xfrm>
            <a:off x="7877520" y="3737063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ectangle 22">
            <a:extLst>
              <a:ext uri="{FF2B5EF4-FFF2-40B4-BE49-F238E27FC236}">
                <a16:creationId xmlns:a16="http://schemas.microsoft.com/office/drawing/2014/main" id="{61045FC5-9AA0-28FE-F03F-AA93E9813BE6}"/>
              </a:ext>
            </a:extLst>
          </p:cNvPr>
          <p:cNvSpPr/>
          <p:nvPr/>
        </p:nvSpPr>
        <p:spPr>
          <a:xfrm>
            <a:off x="9032318" y="3975399"/>
            <a:ext cx="1154798" cy="113472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ectangle 23">
            <a:extLst>
              <a:ext uri="{FF2B5EF4-FFF2-40B4-BE49-F238E27FC236}">
                <a16:creationId xmlns:a16="http://schemas.microsoft.com/office/drawing/2014/main" id="{7B1BB21D-8B07-EC68-D101-2D604D593F94}"/>
              </a:ext>
            </a:extLst>
          </p:cNvPr>
          <p:cNvSpPr/>
          <p:nvPr/>
        </p:nvSpPr>
        <p:spPr>
          <a:xfrm>
            <a:off x="9032318" y="3050533"/>
            <a:ext cx="1154798" cy="92486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FF7F50D6-1A59-36B4-784F-44D9BCD0D5BC}"/>
              </a:ext>
            </a:extLst>
          </p:cNvPr>
          <p:cNvSpPr/>
          <p:nvPr/>
        </p:nvSpPr>
        <p:spPr>
          <a:xfrm>
            <a:off x="10187115" y="3164835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ectangle 25">
            <a:extLst>
              <a:ext uri="{FF2B5EF4-FFF2-40B4-BE49-F238E27FC236}">
                <a16:creationId xmlns:a16="http://schemas.microsoft.com/office/drawing/2014/main" id="{E103B053-1453-7EFE-5608-4D9D0ADB2BEB}"/>
              </a:ext>
            </a:extLst>
          </p:cNvPr>
          <p:cNvSpPr/>
          <p:nvPr/>
        </p:nvSpPr>
        <p:spPr>
          <a:xfrm>
            <a:off x="10297963" y="3897624"/>
            <a:ext cx="1392957" cy="8105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77603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8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9" presetClass="exit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8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8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3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58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8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397F8B-60DB-1185-9C5E-BB5D0124C6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A2B96CD0-328D-6399-0E08-799AA65B215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C08EB7B-03C7-E50D-A193-E15E1B3582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3BD86686-C982-C82F-A45E-3D10716450A4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6A0B06F5-BA57-916A-3BFF-CE0D1D2C4285}"/>
              </a:ext>
            </a:extLst>
          </p:cNvPr>
          <p:cNvSpPr txBox="1"/>
          <p:nvPr/>
        </p:nvSpPr>
        <p:spPr>
          <a:xfrm>
            <a:off x="4895226" y="4292864"/>
            <a:ext cx="238398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Rot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C3FF084F-D28C-2EDF-A23B-8CFF5C52BC31}"/>
              </a:ext>
            </a:extLst>
          </p:cNvPr>
          <p:cNvSpPr txBox="1"/>
          <p:nvPr/>
        </p:nvSpPr>
        <p:spPr>
          <a:xfrm>
            <a:off x="3360666" y="5031460"/>
            <a:ext cx="51373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/>
              <a:t>context </a:t>
            </a:r>
            <a:r>
              <a:rPr lang="en-US" sz="2000" b="1"/>
              <a:t>degrades</a:t>
            </a:r>
            <a:r>
              <a:rPr lang="en-US" sz="2000"/>
              <a:t> as conversation progresses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5C8A2488-0935-DFF5-8C31-9754DD4E9337}"/>
              </a:ext>
            </a:extLst>
          </p:cNvPr>
          <p:cNvSpPr txBox="1"/>
          <p:nvPr/>
        </p:nvSpPr>
        <p:spPr>
          <a:xfrm>
            <a:off x="3360666" y="5553935"/>
            <a:ext cx="6601551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LLM </a:t>
            </a:r>
            <a:r>
              <a:rPr lang="en-US" sz="2000" b="1"/>
              <a:t>stops following </a:t>
            </a:r>
            <a:r>
              <a:rPr lang="en-US" sz="2000"/>
              <a:t>more and more of earlier instructions</a:t>
            </a:r>
            <a:endParaRPr lang="en-US" sz="2000" b="1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C8B48156-7F7F-39F3-BED8-D04ED9266364}"/>
              </a:ext>
            </a:extLst>
          </p:cNvPr>
          <p:cNvSpPr txBox="1"/>
          <p:nvPr/>
        </p:nvSpPr>
        <p:spPr>
          <a:xfrm>
            <a:off x="3360666" y="6077155"/>
            <a:ext cx="5151538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000"/>
              <a:t>it happens </a:t>
            </a:r>
            <a:r>
              <a:rPr lang="en-US" sz="2000" b="1"/>
              <a:t>long before </a:t>
            </a:r>
            <a:r>
              <a:rPr lang="en-US" sz="2000"/>
              <a:t>context window limit</a:t>
            </a:r>
            <a:endParaRPr lang="en-US" sz="2000" b="1"/>
          </a:p>
        </p:txBody>
      </p:sp>
    </p:spTree>
    <p:extLst>
      <p:ext uri="{BB962C8B-B14F-4D97-AF65-F5344CB8AC3E}">
        <p14:creationId xmlns:p14="http://schemas.microsoft.com/office/powerpoint/2010/main" val="25069135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12" grpId="0"/>
      <p:bldP spid="14" grpId="0"/>
    </p:bldLst>
  </p:timing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4C32272-8B54-3CBE-33EA-37803905C0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5D695D1A-7E98-ABAB-A746-026C5B370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9E793AC-23C7-C376-8542-DF419E2634C4}"/>
              </a:ext>
            </a:extLst>
          </p:cNvPr>
          <p:cNvSpPr txBox="1"/>
          <p:nvPr/>
        </p:nvSpPr>
        <p:spPr>
          <a:xfrm>
            <a:off x="3890885" y="1463754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2/2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17054650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EC07CF-8A87-4F70-CFD8-C3D0F382D6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Group 12">
            <a:extLst>
              <a:ext uri="{FF2B5EF4-FFF2-40B4-BE49-F238E27FC236}">
                <a16:creationId xmlns:a16="http://schemas.microsoft.com/office/drawing/2014/main" id="{D0E1A52A-B20D-2B69-C7E1-0BD69F724D7C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14" name="Picture 1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E81D36A1-D231-A4BA-1213-ACDF0ABBD93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5" name="Title 3">
              <a:extLst>
                <a:ext uri="{FF2B5EF4-FFF2-40B4-BE49-F238E27FC236}">
                  <a16:creationId xmlns:a16="http://schemas.microsoft.com/office/drawing/2014/main" id="{FE029189-1D43-7678-4233-C2FCDB5E9127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10878F52-5C49-D896-409F-69F3289C4C6A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misalighment</a:t>
            </a:r>
            <a:r>
              <a:rPr lang="en-US" sz="2400"/>
              <a:t> between human and AI “Mental Model”</a:t>
            </a:r>
            <a:endParaRPr lang="en-US" sz="24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02E5A2E-2B92-45F6-A9C8-09982336DEE1}"/>
              </a:ext>
            </a:extLst>
          </p:cNvPr>
          <p:cNvSpPr txBox="1"/>
          <p:nvPr/>
        </p:nvSpPr>
        <p:spPr>
          <a:xfrm>
            <a:off x="3016697" y="5524149"/>
            <a:ext cx="230441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hard to detect</a:t>
            </a:r>
            <a:endParaRPr lang="en-US" sz="2400" b="1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927361F-3E14-8ECF-F52E-AA31B386E175}"/>
              </a:ext>
            </a:extLst>
          </p:cNvPr>
          <p:cNvSpPr txBox="1"/>
          <p:nvPr/>
        </p:nvSpPr>
        <p:spPr>
          <a:xfrm>
            <a:off x="3884945" y="4148108"/>
            <a:ext cx="44221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internals are </a:t>
            </a:r>
            <a:r>
              <a:rPr lang="en-US" sz="3600" b="1"/>
              <a:t>hidden</a:t>
            </a:r>
          </a:p>
        </p:txBody>
      </p:sp>
    </p:spTree>
    <p:extLst>
      <p:ext uri="{BB962C8B-B14F-4D97-AF65-F5344CB8AC3E}">
        <p14:creationId xmlns:p14="http://schemas.microsoft.com/office/powerpoint/2010/main" val="102992047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10" grpId="0"/>
    </p:bld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C169C38-4662-2996-1B25-0A3D6A98D9E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EBC29C5-83A8-7614-C057-ED5D4D8580CD}"/>
              </a:ext>
            </a:extLst>
          </p:cNvPr>
          <p:cNvSpPr txBox="1"/>
          <p:nvPr/>
        </p:nvSpPr>
        <p:spPr>
          <a:xfrm>
            <a:off x="4335421" y="4148108"/>
            <a:ext cx="324960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Compliance Bias</a:t>
            </a: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2A112F5E-1E67-7A1B-A0B4-4F77CDCC8007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5608052-A6C3-E4FB-141F-25838995D33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B3698037-42C1-CB4A-22C2-C2C491D33FBC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A6E2B253-3EEB-7310-BEFF-3B34BDCF386B}"/>
              </a:ext>
            </a:extLst>
          </p:cNvPr>
          <p:cNvSpPr txBox="1"/>
          <p:nvPr/>
        </p:nvSpPr>
        <p:spPr>
          <a:xfrm>
            <a:off x="3016696" y="4991469"/>
            <a:ext cx="781816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LLM will do almost anything you ask it to do</a:t>
            </a:r>
          </a:p>
        </p:txBody>
      </p:sp>
    </p:spTree>
    <p:extLst>
      <p:ext uri="{BB962C8B-B14F-4D97-AF65-F5344CB8AC3E}">
        <p14:creationId xmlns:p14="http://schemas.microsoft.com/office/powerpoint/2010/main" val="32816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8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3EEBCCC-71C0-F682-45EE-037F5411BC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ED8EF916-04A7-44BC-83F6-15B81913DA8D}"/>
              </a:ext>
            </a:extLst>
          </p:cNvPr>
          <p:cNvPicPr>
            <a:picLocks noGrp="1" noRot="1" noChangeAspect="1" noMove="1" noResize="1" noEditPoints="1" noAdjustHandles="1" noChangeArrowheads="1" noChangeShapeType="1" noCrop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" y="0"/>
            <a:ext cx="12191634" cy="6858205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BBD4F31B-C649-E828-6A66-AC4644A740E5}"/>
              </a:ext>
            </a:extLst>
          </p:cNvPr>
          <p:cNvSpPr/>
          <p:nvPr/>
        </p:nvSpPr>
        <p:spPr>
          <a:xfrm>
            <a:off x="2546252" y="4346917"/>
            <a:ext cx="9534546" cy="19343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3525D30-D490-59FF-4AEB-11270A11D80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8CD46942-EB3A-5D4C-D9D3-F4440F1133BE}"/>
              </a:ext>
            </a:extLst>
          </p:cNvPr>
          <p:cNvSpPr/>
          <p:nvPr/>
        </p:nvSpPr>
        <p:spPr>
          <a:xfrm>
            <a:off x="816930" y="4397429"/>
            <a:ext cx="1729322" cy="8238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1A1A6B2-959B-535F-185F-E456457F5776}"/>
              </a:ext>
            </a:extLst>
          </p:cNvPr>
          <p:cNvSpPr/>
          <p:nvPr/>
        </p:nvSpPr>
        <p:spPr>
          <a:xfrm>
            <a:off x="872531" y="5221293"/>
            <a:ext cx="1673721" cy="94179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65688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6" grpId="0" animBg="1"/>
    </p:bldLst>
  </p:timing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DBF3A63-6A17-FC83-73C1-785439094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CBCDD02-21D0-F91E-5741-0FA7F824FB60}"/>
              </a:ext>
            </a:extLst>
          </p:cNvPr>
          <p:cNvSpPr txBox="1"/>
          <p:nvPr/>
        </p:nvSpPr>
        <p:spPr>
          <a:xfrm>
            <a:off x="2720280" y="2973556"/>
            <a:ext cx="617899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#23) </a:t>
            </a:r>
            <a:r>
              <a:rPr lang="en-US" sz="4400"/>
              <a:t>Silent Misalighnment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15C9AF6-D658-6CF1-4D2A-F669CFC2F37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E9C2982-302C-67BC-A727-FDE0AD49366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E8BCA19-5AA9-4669-32C2-685DE25B46AF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A2CB6C5-3EE8-5DA6-74E7-E6B97D631B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3781933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193DFB1-54B7-8029-4C30-02D2498F95C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" name="Picture 2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5495B156-3BE8-A99A-E248-3316F367BF2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9329" y="822034"/>
            <a:ext cx="5221521" cy="5095702"/>
          </a:xfrm>
          <a:prstGeom prst="rect">
            <a:avLst/>
          </a:prstGeom>
        </p:spPr>
      </p:pic>
      <p:pic>
        <p:nvPicPr>
          <p:cNvPr id="30" name="Picture 29" descr="Screens screenshot of a computer&#10;&#10;AI-generated content may be incorrect.">
            <a:extLst>
              <a:ext uri="{FF2B5EF4-FFF2-40B4-BE49-F238E27FC236}">
                <a16:creationId xmlns:a16="http://schemas.microsoft.com/office/drawing/2014/main" id="{0E4EBE48-CCDD-90CE-BF34-4B2E659D25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46634" y="822034"/>
            <a:ext cx="5210083" cy="5095702"/>
          </a:xfrm>
          <a:prstGeom prst="rect">
            <a:avLst/>
          </a:prstGeom>
        </p:spPr>
      </p:pic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A2117C42-4776-B9A1-5BF2-6A5CA70A0178}"/>
              </a:ext>
            </a:extLst>
          </p:cNvPr>
          <p:cNvSpPr/>
          <p:nvPr/>
        </p:nvSpPr>
        <p:spPr>
          <a:xfrm>
            <a:off x="399185" y="1356754"/>
            <a:ext cx="2613376" cy="962863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02E5C81-5130-7622-C96E-F434B05F1183}"/>
              </a:ext>
            </a:extLst>
          </p:cNvPr>
          <p:cNvSpPr/>
          <p:nvPr/>
        </p:nvSpPr>
        <p:spPr>
          <a:xfrm>
            <a:off x="406873" y="2339789"/>
            <a:ext cx="2605688" cy="3388658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1A505DEA-F426-0C21-63A2-119B6B32BA1C}"/>
              </a:ext>
            </a:extLst>
          </p:cNvPr>
          <p:cNvSpPr/>
          <p:nvPr/>
        </p:nvSpPr>
        <p:spPr>
          <a:xfrm>
            <a:off x="3187372" y="1359917"/>
            <a:ext cx="2349201" cy="532677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ounded Rectangle 22">
            <a:extLst>
              <a:ext uri="{FF2B5EF4-FFF2-40B4-BE49-F238E27FC236}">
                <a16:creationId xmlns:a16="http://schemas.microsoft.com/office/drawing/2014/main" id="{1B46D057-0DFE-B924-DE90-9FD9968C426C}"/>
              </a:ext>
            </a:extLst>
          </p:cNvPr>
          <p:cNvSpPr/>
          <p:nvPr/>
        </p:nvSpPr>
        <p:spPr>
          <a:xfrm>
            <a:off x="3193528" y="1889432"/>
            <a:ext cx="2343046" cy="38390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53CD11C6-524C-EE7A-8DD6-91C06F305DED}"/>
              </a:ext>
            </a:extLst>
          </p:cNvPr>
          <p:cNvSpPr/>
          <p:nvPr/>
        </p:nvSpPr>
        <p:spPr>
          <a:xfrm>
            <a:off x="6619912" y="1871803"/>
            <a:ext cx="2431763" cy="372471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Rounded Rectangle 24">
            <a:extLst>
              <a:ext uri="{FF2B5EF4-FFF2-40B4-BE49-F238E27FC236}">
                <a16:creationId xmlns:a16="http://schemas.microsoft.com/office/drawing/2014/main" id="{473B394B-E236-22BC-BF5D-0712D94889CB}"/>
              </a:ext>
            </a:extLst>
          </p:cNvPr>
          <p:cNvSpPr/>
          <p:nvPr/>
        </p:nvSpPr>
        <p:spPr>
          <a:xfrm>
            <a:off x="9338983" y="2292723"/>
            <a:ext cx="2151529" cy="3381935"/>
          </a:xfrm>
          <a:prstGeom prst="roundRect">
            <a:avLst>
              <a:gd name="adj" fmla="val 4061"/>
            </a:avLst>
          </a:prstGeom>
          <a:solidFill>
            <a:srgbClr val="4472C4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A2E91802-0A97-0032-8938-B695B3FC85B7}"/>
              </a:ext>
            </a:extLst>
          </p:cNvPr>
          <p:cNvSpPr/>
          <p:nvPr/>
        </p:nvSpPr>
        <p:spPr>
          <a:xfrm>
            <a:off x="6612224" y="1356756"/>
            <a:ext cx="2431763" cy="532676"/>
          </a:xfrm>
          <a:prstGeom prst="roundRect">
            <a:avLst/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7" name="Rounded Rectangle 26">
            <a:extLst>
              <a:ext uri="{FF2B5EF4-FFF2-40B4-BE49-F238E27FC236}">
                <a16:creationId xmlns:a16="http://schemas.microsoft.com/office/drawing/2014/main" id="{DE4F2019-91F0-0FAD-A8C4-8B5FDA9B81B8}"/>
              </a:ext>
            </a:extLst>
          </p:cNvPr>
          <p:cNvSpPr/>
          <p:nvPr/>
        </p:nvSpPr>
        <p:spPr>
          <a:xfrm>
            <a:off x="9338983" y="1356754"/>
            <a:ext cx="2151529" cy="915798"/>
          </a:xfrm>
          <a:prstGeom prst="roundRect">
            <a:avLst>
              <a:gd name="adj" fmla="val 10059"/>
            </a:avLst>
          </a:prstGeom>
          <a:solidFill>
            <a:srgbClr val="FF0000">
              <a:alpha val="40000"/>
            </a:srgbClr>
          </a:solidFill>
          <a:ln>
            <a:solidFill>
              <a:srgbClr val="172C51">
                <a:alpha val="69804"/>
              </a:srgb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94470387-F4BD-AB09-97AA-9814659C422C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275665" y="679076"/>
            <a:ext cx="11510682" cy="5378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5295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  <p:bldP spid="27" grpId="0" animBg="1"/>
    </p:bldLst>
  </p:timing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6ACD66-90BF-E8F9-2F78-67268CAB81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Picture 16" descr="Screens screenshot of a phone form&#10;&#10;AI-generated content may be incorrect.">
            <a:extLst>
              <a:ext uri="{FF2B5EF4-FFF2-40B4-BE49-F238E27FC236}">
                <a16:creationId xmlns:a16="http://schemas.microsoft.com/office/drawing/2014/main" id="{A98DB2DA-CD5B-5CDE-BBFA-17D4D9F8755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75775" y="1325691"/>
            <a:ext cx="4911626" cy="4385606"/>
          </a:xfrm>
          <a:prstGeom prst="rect">
            <a:avLst/>
          </a:prstGeom>
        </p:spPr>
      </p:pic>
      <p:pic>
        <p:nvPicPr>
          <p:cNvPr id="19" name="Picture 18" descr="Screens screenshot of a phone&#10;&#10;AI-generated content may be incorrect.">
            <a:extLst>
              <a:ext uri="{FF2B5EF4-FFF2-40B4-BE49-F238E27FC236}">
                <a16:creationId xmlns:a16="http://schemas.microsoft.com/office/drawing/2014/main" id="{8C85DC3D-F52B-AAAE-D230-A6FB73B0CDB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22689" y="1325691"/>
            <a:ext cx="5025163" cy="44430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5137258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74CCB472-F100-85EC-5A3A-5E23671B60AF}"/>
              </a:ext>
            </a:extLst>
          </p:cNvPr>
          <p:cNvSpPr txBox="1"/>
          <p:nvPr/>
        </p:nvSpPr>
        <p:spPr>
          <a:xfrm>
            <a:off x="2751043" y="3429000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Why didn’t it tell me that </a:t>
            </a:r>
            <a:r>
              <a:rPr lang="en-US" sz="2400" b="1" i="1">
                <a:solidFill>
                  <a:srgbClr val="002060"/>
                </a:solidFill>
              </a:rPr>
              <a:t>I wasn’t making any sense</a:t>
            </a:r>
            <a:r>
              <a:rPr lang="en-US" sz="2400" i="1">
                <a:solidFill>
                  <a:srgbClr val="002060"/>
                </a:solidFill>
              </a:rPr>
              <a:t>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84E19ED-4804-0D23-C504-654E99344D24}"/>
              </a:ext>
            </a:extLst>
          </p:cNvPr>
          <p:cNvSpPr txBox="1"/>
          <p:nvPr/>
        </p:nvSpPr>
        <p:spPr>
          <a:xfrm>
            <a:off x="2751043" y="2754406"/>
            <a:ext cx="75090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400" i="1">
                <a:solidFill>
                  <a:srgbClr val="002060"/>
                </a:solidFill>
              </a:rPr>
              <a:t>Was hard to even suspect mental model differences</a:t>
            </a:r>
          </a:p>
        </p:txBody>
      </p:sp>
    </p:spTree>
    <p:extLst>
      <p:ext uri="{BB962C8B-B14F-4D97-AF65-F5344CB8AC3E}">
        <p14:creationId xmlns:p14="http://schemas.microsoft.com/office/powerpoint/2010/main" val="41388115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154E81-3ECD-9FC6-9A07-687185E4E0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375F2FE-15B4-9AB3-9046-793BB275E23B}"/>
              </a:ext>
            </a:extLst>
          </p:cNvPr>
          <p:cNvSpPr txBox="1"/>
          <p:nvPr/>
        </p:nvSpPr>
        <p:spPr>
          <a:xfrm>
            <a:off x="3032226" y="2986484"/>
            <a:ext cx="45897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#24) </a:t>
            </a:r>
            <a:r>
              <a:rPr lang="en-US" sz="4400"/>
              <a:t>Active Partner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77A1C1D9-59D6-E230-D585-7AF1FD376A8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8C90A72-B934-24B5-7CFC-750B1F3DBB8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08CA00-D030-0420-6D7E-1B97AE7B974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008DDA-6983-F370-32E2-260E9DA280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7F054C52-142D-54BE-5061-476267F08F60}"/>
              </a:ext>
            </a:extLst>
          </p:cNvPr>
          <p:cNvSpPr txBox="1"/>
          <p:nvPr/>
        </p:nvSpPr>
        <p:spPr>
          <a:xfrm>
            <a:off x="4099226" y="5132917"/>
            <a:ext cx="26019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work together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48FBA899-5D76-9E45-7FB7-913316A893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468689" y="4748086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D11F1507-D91F-4C0E-0809-A47EF6B9115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01220" y="5353208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8975505"/>
      </p:ext>
    </p:extLst>
  </p:cSld>
  <p:clrMapOvr>
    <a:masterClrMapping/>
  </p:clrMapOvr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D6A4CE5-BEB6-E3DD-9E03-3259D413E04F}"/>
              </a:ext>
            </a:extLst>
          </p:cNvPr>
          <p:cNvSpPr txBox="1"/>
          <p:nvPr/>
        </p:nvSpPr>
        <p:spPr>
          <a:xfrm>
            <a:off x="1149904" y="3039351"/>
            <a:ext cx="9725314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Tell me something I need to know even if I don't want to hear it</a:t>
            </a:r>
          </a:p>
        </p:txBody>
      </p:sp>
    </p:spTree>
    <p:extLst>
      <p:ext uri="{BB962C8B-B14F-4D97-AF65-F5344CB8AC3E}">
        <p14:creationId xmlns:p14="http://schemas.microsoft.com/office/powerpoint/2010/main" val="34295477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7AC2E-1299-128E-5422-5CE9196946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E2E6322-A566-04D0-5048-EDE70692044C}"/>
              </a:ext>
            </a:extLst>
          </p:cNvPr>
          <p:cNvSpPr/>
          <p:nvPr/>
        </p:nvSpPr>
        <p:spPr>
          <a:xfrm>
            <a:off x="1386115" y="678543"/>
            <a:ext cx="2963463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98A074-99BE-594A-531E-C995749DB227}"/>
              </a:ext>
            </a:extLst>
          </p:cNvPr>
          <p:cNvSpPr txBox="1"/>
          <p:nvPr/>
        </p:nvSpPr>
        <p:spPr>
          <a:xfrm>
            <a:off x="2060628" y="6273516"/>
            <a:ext cx="16861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context window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3C07703-99DD-79FB-D5F4-296115BCD97B}"/>
              </a:ext>
            </a:extLst>
          </p:cNvPr>
          <p:cNvSpPr txBox="1"/>
          <p:nvPr/>
        </p:nvSpPr>
        <p:spPr>
          <a:xfrm>
            <a:off x="2008755" y="3183236"/>
            <a:ext cx="17379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effective context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BB858A4-42AF-4C7A-2949-1D61C16606F2}"/>
              </a:ext>
            </a:extLst>
          </p:cNvPr>
          <p:cNvSpPr txBox="1"/>
          <p:nvPr/>
        </p:nvSpPr>
        <p:spPr>
          <a:xfrm>
            <a:off x="2536945" y="835354"/>
            <a:ext cx="6815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focus</a:t>
            </a: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B09CDFBC-2BFC-C352-B360-9A97D0020C22}"/>
              </a:ext>
            </a:extLst>
          </p:cNvPr>
          <p:cNvSpPr/>
          <p:nvPr/>
        </p:nvSpPr>
        <p:spPr>
          <a:xfrm rot="16200000">
            <a:off x="8074570" y="3271092"/>
            <a:ext cx="312415" cy="5500914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E8D876B-F17D-F1D9-EFD7-BEC0EB526EB2}"/>
              </a:ext>
            </a:extLst>
          </p:cNvPr>
          <p:cNvCxnSpPr>
            <a:cxnSpLocks/>
          </p:cNvCxnSpPr>
          <p:nvPr/>
        </p:nvCxnSpPr>
        <p:spPr>
          <a:xfrm flipV="1">
            <a:off x="5490718" y="2113691"/>
            <a:ext cx="0" cy="3539623"/>
          </a:xfrm>
          <a:prstGeom prst="straightConnector1">
            <a:avLst/>
          </a:prstGeom>
          <a:ln w="7620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40437016-DA89-5363-69C8-C07D36A06C2F}"/>
              </a:ext>
            </a:extLst>
          </p:cNvPr>
          <p:cNvSpPr txBox="1"/>
          <p:nvPr/>
        </p:nvSpPr>
        <p:spPr>
          <a:xfrm rot="16200000">
            <a:off x="4619718" y="378150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goodness</a:t>
            </a:r>
          </a:p>
        </p:txBody>
      </p:sp>
      <p:sp>
        <p:nvSpPr>
          <p:cNvPr id="25" name="Freeform 24">
            <a:extLst>
              <a:ext uri="{FF2B5EF4-FFF2-40B4-BE49-F238E27FC236}">
                <a16:creationId xmlns:a16="http://schemas.microsoft.com/office/drawing/2014/main" id="{E92AFF6F-4D9C-652B-1D5A-E13B1D4877EB}"/>
              </a:ext>
            </a:extLst>
          </p:cNvPr>
          <p:cNvSpPr/>
          <p:nvPr/>
        </p:nvSpPr>
        <p:spPr>
          <a:xfrm>
            <a:off x="5639886" y="2555631"/>
            <a:ext cx="5692346" cy="3270943"/>
          </a:xfrm>
          <a:custGeom>
            <a:avLst/>
            <a:gdLst>
              <a:gd name="connsiteX0" fmla="*/ 0 w 5692346"/>
              <a:gd name="connsiteY0" fmla="*/ 521 h 3270943"/>
              <a:gd name="connsiteX1" fmla="*/ 98854 w 5692346"/>
              <a:gd name="connsiteY1" fmla="*/ 521 h 3270943"/>
              <a:gd name="connsiteX2" fmla="*/ 304800 w 5692346"/>
              <a:gd name="connsiteY2" fmla="*/ 16997 h 3270943"/>
              <a:gd name="connsiteX3" fmla="*/ 362465 w 5692346"/>
              <a:gd name="connsiteY3" fmla="*/ 33472 h 3270943"/>
              <a:gd name="connsiteX4" fmla="*/ 395416 w 5692346"/>
              <a:gd name="connsiteY4" fmla="*/ 41710 h 3270943"/>
              <a:gd name="connsiteX5" fmla="*/ 444843 w 5692346"/>
              <a:gd name="connsiteY5" fmla="*/ 58186 h 3270943"/>
              <a:gd name="connsiteX6" fmla="*/ 477795 w 5692346"/>
              <a:gd name="connsiteY6" fmla="*/ 66424 h 3270943"/>
              <a:gd name="connsiteX7" fmla="*/ 543698 w 5692346"/>
              <a:gd name="connsiteY7" fmla="*/ 91137 h 3270943"/>
              <a:gd name="connsiteX8" fmla="*/ 593125 w 5692346"/>
              <a:gd name="connsiteY8" fmla="*/ 107613 h 3270943"/>
              <a:gd name="connsiteX9" fmla="*/ 650789 w 5692346"/>
              <a:gd name="connsiteY9" fmla="*/ 140564 h 3270943"/>
              <a:gd name="connsiteX10" fmla="*/ 757881 w 5692346"/>
              <a:gd name="connsiteY10" fmla="*/ 214705 h 3270943"/>
              <a:gd name="connsiteX11" fmla="*/ 807308 w 5692346"/>
              <a:gd name="connsiteY11" fmla="*/ 239418 h 3270943"/>
              <a:gd name="connsiteX12" fmla="*/ 864973 w 5692346"/>
              <a:gd name="connsiteY12" fmla="*/ 305321 h 3270943"/>
              <a:gd name="connsiteX13" fmla="*/ 889687 w 5692346"/>
              <a:gd name="connsiteY13" fmla="*/ 338272 h 3270943"/>
              <a:gd name="connsiteX14" fmla="*/ 930876 w 5692346"/>
              <a:gd name="connsiteY14" fmla="*/ 404175 h 3270943"/>
              <a:gd name="connsiteX15" fmla="*/ 955589 w 5692346"/>
              <a:gd name="connsiteY15" fmla="*/ 461840 h 3270943"/>
              <a:gd name="connsiteX16" fmla="*/ 980303 w 5692346"/>
              <a:gd name="connsiteY16" fmla="*/ 519505 h 3270943"/>
              <a:gd name="connsiteX17" fmla="*/ 1021492 w 5692346"/>
              <a:gd name="connsiteY17" fmla="*/ 577170 h 3270943"/>
              <a:gd name="connsiteX18" fmla="*/ 1087395 w 5692346"/>
              <a:gd name="connsiteY18" fmla="*/ 676024 h 3270943"/>
              <a:gd name="connsiteX19" fmla="*/ 1112108 w 5692346"/>
              <a:gd name="connsiteY19" fmla="*/ 692499 h 3270943"/>
              <a:gd name="connsiteX20" fmla="*/ 1194487 w 5692346"/>
              <a:gd name="connsiteY20" fmla="*/ 758402 h 3270943"/>
              <a:gd name="connsiteX21" fmla="*/ 1268627 w 5692346"/>
              <a:gd name="connsiteY21" fmla="*/ 799591 h 3270943"/>
              <a:gd name="connsiteX22" fmla="*/ 1318054 w 5692346"/>
              <a:gd name="connsiteY22" fmla="*/ 832543 h 3270943"/>
              <a:gd name="connsiteX23" fmla="*/ 1408670 w 5692346"/>
              <a:gd name="connsiteY23" fmla="*/ 865494 h 3270943"/>
              <a:gd name="connsiteX24" fmla="*/ 1639330 w 5692346"/>
              <a:gd name="connsiteY24" fmla="*/ 931397 h 3270943"/>
              <a:gd name="connsiteX25" fmla="*/ 1762898 w 5692346"/>
              <a:gd name="connsiteY25" fmla="*/ 956110 h 3270943"/>
              <a:gd name="connsiteX26" fmla="*/ 2215979 w 5692346"/>
              <a:gd name="connsiteY26" fmla="*/ 1104391 h 3270943"/>
              <a:gd name="connsiteX27" fmla="*/ 2364260 w 5692346"/>
              <a:gd name="connsiteY27" fmla="*/ 1162056 h 3270943"/>
              <a:gd name="connsiteX28" fmla="*/ 2421925 w 5692346"/>
              <a:gd name="connsiteY28" fmla="*/ 1186770 h 3270943"/>
              <a:gd name="connsiteX29" fmla="*/ 2471352 w 5692346"/>
              <a:gd name="connsiteY29" fmla="*/ 1203245 h 3270943"/>
              <a:gd name="connsiteX30" fmla="*/ 2537254 w 5692346"/>
              <a:gd name="connsiteY30" fmla="*/ 1227959 h 3270943"/>
              <a:gd name="connsiteX31" fmla="*/ 2561968 w 5692346"/>
              <a:gd name="connsiteY31" fmla="*/ 1236197 h 3270943"/>
              <a:gd name="connsiteX32" fmla="*/ 2677298 w 5692346"/>
              <a:gd name="connsiteY32" fmla="*/ 1285624 h 3270943"/>
              <a:gd name="connsiteX33" fmla="*/ 2734962 w 5692346"/>
              <a:gd name="connsiteY33" fmla="*/ 1310337 h 3270943"/>
              <a:gd name="connsiteX34" fmla="*/ 2916195 w 5692346"/>
              <a:gd name="connsiteY34" fmla="*/ 1409191 h 3270943"/>
              <a:gd name="connsiteX35" fmla="*/ 2990335 w 5692346"/>
              <a:gd name="connsiteY35" fmla="*/ 1450380 h 3270943"/>
              <a:gd name="connsiteX36" fmla="*/ 3015049 w 5692346"/>
              <a:gd name="connsiteY36" fmla="*/ 1466856 h 3270943"/>
              <a:gd name="connsiteX37" fmla="*/ 3097427 w 5692346"/>
              <a:gd name="connsiteY37" fmla="*/ 1524521 h 3270943"/>
              <a:gd name="connsiteX38" fmla="*/ 3212757 w 5692346"/>
              <a:gd name="connsiteY38" fmla="*/ 1639851 h 3270943"/>
              <a:gd name="connsiteX39" fmla="*/ 3237470 w 5692346"/>
              <a:gd name="connsiteY39" fmla="*/ 1664564 h 3270943"/>
              <a:gd name="connsiteX40" fmla="*/ 3286898 w 5692346"/>
              <a:gd name="connsiteY40" fmla="*/ 1722229 h 3270943"/>
              <a:gd name="connsiteX41" fmla="*/ 3311611 w 5692346"/>
              <a:gd name="connsiteY41" fmla="*/ 1746943 h 3270943"/>
              <a:gd name="connsiteX42" fmla="*/ 3344562 w 5692346"/>
              <a:gd name="connsiteY42" fmla="*/ 1796370 h 3270943"/>
              <a:gd name="connsiteX43" fmla="*/ 3377514 w 5692346"/>
              <a:gd name="connsiteY43" fmla="*/ 1911699 h 3270943"/>
              <a:gd name="connsiteX44" fmla="*/ 3509319 w 5692346"/>
              <a:gd name="connsiteY44" fmla="*/ 2249451 h 3270943"/>
              <a:gd name="connsiteX45" fmla="*/ 3525795 w 5692346"/>
              <a:gd name="connsiteY45" fmla="*/ 2298878 h 3270943"/>
              <a:gd name="connsiteX46" fmla="*/ 3534033 w 5692346"/>
              <a:gd name="connsiteY46" fmla="*/ 2340067 h 3270943"/>
              <a:gd name="connsiteX47" fmla="*/ 3558746 w 5692346"/>
              <a:gd name="connsiteY47" fmla="*/ 2480110 h 3270943"/>
              <a:gd name="connsiteX48" fmla="*/ 3591698 w 5692346"/>
              <a:gd name="connsiteY48" fmla="*/ 2628391 h 3270943"/>
              <a:gd name="connsiteX49" fmla="*/ 3674076 w 5692346"/>
              <a:gd name="connsiteY49" fmla="*/ 2751959 h 3270943"/>
              <a:gd name="connsiteX50" fmla="*/ 4044779 w 5692346"/>
              <a:gd name="connsiteY50" fmla="*/ 3106186 h 3270943"/>
              <a:gd name="connsiteX51" fmla="*/ 4209535 w 5692346"/>
              <a:gd name="connsiteY51" fmla="*/ 3163851 h 3270943"/>
              <a:gd name="connsiteX52" fmla="*/ 4588476 w 5692346"/>
              <a:gd name="connsiteY52" fmla="*/ 3221516 h 3270943"/>
              <a:gd name="connsiteX53" fmla="*/ 5329881 w 5692346"/>
              <a:gd name="connsiteY53" fmla="*/ 3237991 h 3270943"/>
              <a:gd name="connsiteX54" fmla="*/ 5568779 w 5692346"/>
              <a:gd name="connsiteY54" fmla="*/ 3262705 h 3270943"/>
              <a:gd name="connsiteX55" fmla="*/ 5692346 w 5692346"/>
              <a:gd name="connsiteY55" fmla="*/ 3270943 h 327094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</a:cxnLst>
            <a:rect l="l" t="t" r="r" b="b"/>
            <a:pathLst>
              <a:path w="5692346" h="3270943">
                <a:moveTo>
                  <a:pt x="0" y="521"/>
                </a:moveTo>
                <a:cubicBezTo>
                  <a:pt x="113443" y="23210"/>
                  <a:pt x="-46468" y="-4020"/>
                  <a:pt x="98854" y="521"/>
                </a:cubicBezTo>
                <a:cubicBezTo>
                  <a:pt x="167688" y="2672"/>
                  <a:pt x="304800" y="16997"/>
                  <a:pt x="304800" y="16997"/>
                </a:cubicBezTo>
                <a:cubicBezTo>
                  <a:pt x="407748" y="42731"/>
                  <a:pt x="279789" y="9849"/>
                  <a:pt x="362465" y="33472"/>
                </a:cubicBezTo>
                <a:cubicBezTo>
                  <a:pt x="373351" y="36582"/>
                  <a:pt x="384572" y="38457"/>
                  <a:pt x="395416" y="41710"/>
                </a:cubicBezTo>
                <a:cubicBezTo>
                  <a:pt x="412050" y="46700"/>
                  <a:pt x="428209" y="53196"/>
                  <a:pt x="444843" y="58186"/>
                </a:cubicBezTo>
                <a:cubicBezTo>
                  <a:pt x="455688" y="61439"/>
                  <a:pt x="467054" y="62844"/>
                  <a:pt x="477795" y="66424"/>
                </a:cubicBezTo>
                <a:cubicBezTo>
                  <a:pt x="500052" y="73843"/>
                  <a:pt x="521603" y="83246"/>
                  <a:pt x="543698" y="91137"/>
                </a:cubicBezTo>
                <a:cubicBezTo>
                  <a:pt x="560053" y="96978"/>
                  <a:pt x="578046" y="98997"/>
                  <a:pt x="593125" y="107613"/>
                </a:cubicBezTo>
                <a:cubicBezTo>
                  <a:pt x="612346" y="118597"/>
                  <a:pt x="632227" y="128499"/>
                  <a:pt x="650789" y="140564"/>
                </a:cubicBezTo>
                <a:cubicBezTo>
                  <a:pt x="687192" y="164226"/>
                  <a:pt x="719047" y="195288"/>
                  <a:pt x="757881" y="214705"/>
                </a:cubicBezTo>
                <a:cubicBezTo>
                  <a:pt x="774357" y="222943"/>
                  <a:pt x="792411" y="228584"/>
                  <a:pt x="807308" y="239418"/>
                </a:cubicBezTo>
                <a:cubicBezTo>
                  <a:pt x="843912" y="266039"/>
                  <a:pt x="843636" y="275449"/>
                  <a:pt x="864973" y="305321"/>
                </a:cubicBezTo>
                <a:cubicBezTo>
                  <a:pt x="872953" y="316493"/>
                  <a:pt x="882410" y="326629"/>
                  <a:pt x="889687" y="338272"/>
                </a:cubicBezTo>
                <a:cubicBezTo>
                  <a:pt x="946226" y="428735"/>
                  <a:pt x="860865" y="310830"/>
                  <a:pt x="930876" y="404175"/>
                </a:cubicBezTo>
                <a:cubicBezTo>
                  <a:pt x="946595" y="451333"/>
                  <a:pt x="930142" y="405858"/>
                  <a:pt x="955589" y="461840"/>
                </a:cubicBezTo>
                <a:cubicBezTo>
                  <a:pt x="964243" y="480878"/>
                  <a:pt x="970950" y="500800"/>
                  <a:pt x="980303" y="519505"/>
                </a:cubicBezTo>
                <a:cubicBezTo>
                  <a:pt x="987219" y="533336"/>
                  <a:pt x="1014659" y="567231"/>
                  <a:pt x="1021492" y="577170"/>
                </a:cubicBezTo>
                <a:cubicBezTo>
                  <a:pt x="1043928" y="609804"/>
                  <a:pt x="1054443" y="654057"/>
                  <a:pt x="1087395" y="676024"/>
                </a:cubicBezTo>
                <a:cubicBezTo>
                  <a:pt x="1095633" y="681516"/>
                  <a:pt x="1104261" y="686463"/>
                  <a:pt x="1112108" y="692499"/>
                </a:cubicBezTo>
                <a:cubicBezTo>
                  <a:pt x="1139981" y="713940"/>
                  <a:pt x="1163747" y="741324"/>
                  <a:pt x="1194487" y="758402"/>
                </a:cubicBezTo>
                <a:cubicBezTo>
                  <a:pt x="1219200" y="772132"/>
                  <a:pt x="1244385" y="785046"/>
                  <a:pt x="1268627" y="799591"/>
                </a:cubicBezTo>
                <a:cubicBezTo>
                  <a:pt x="1285607" y="809779"/>
                  <a:pt x="1300137" y="824112"/>
                  <a:pt x="1318054" y="832543"/>
                </a:cubicBezTo>
                <a:cubicBezTo>
                  <a:pt x="1347135" y="846228"/>
                  <a:pt x="1378179" y="855330"/>
                  <a:pt x="1408670" y="865494"/>
                </a:cubicBezTo>
                <a:cubicBezTo>
                  <a:pt x="1493470" y="893760"/>
                  <a:pt x="1554427" y="912530"/>
                  <a:pt x="1639330" y="931397"/>
                </a:cubicBezTo>
                <a:cubicBezTo>
                  <a:pt x="1680335" y="940509"/>
                  <a:pt x="1722147" y="945922"/>
                  <a:pt x="1762898" y="956110"/>
                </a:cubicBezTo>
                <a:cubicBezTo>
                  <a:pt x="1926081" y="996905"/>
                  <a:pt x="2052694" y="1044729"/>
                  <a:pt x="2215979" y="1104391"/>
                </a:cubicBezTo>
                <a:cubicBezTo>
                  <a:pt x="2265791" y="1122592"/>
                  <a:pt x="2315515" y="1141165"/>
                  <a:pt x="2364260" y="1162056"/>
                </a:cubicBezTo>
                <a:cubicBezTo>
                  <a:pt x="2383482" y="1170294"/>
                  <a:pt x="2402406" y="1179263"/>
                  <a:pt x="2421925" y="1186770"/>
                </a:cubicBezTo>
                <a:cubicBezTo>
                  <a:pt x="2438134" y="1193004"/>
                  <a:pt x="2454997" y="1197404"/>
                  <a:pt x="2471352" y="1203245"/>
                </a:cubicBezTo>
                <a:cubicBezTo>
                  <a:pt x="2493446" y="1211136"/>
                  <a:pt x="2515205" y="1219941"/>
                  <a:pt x="2537254" y="1227959"/>
                </a:cubicBezTo>
                <a:cubicBezTo>
                  <a:pt x="2545415" y="1230927"/>
                  <a:pt x="2553938" y="1232891"/>
                  <a:pt x="2561968" y="1236197"/>
                </a:cubicBezTo>
                <a:cubicBezTo>
                  <a:pt x="2600643" y="1252122"/>
                  <a:pt x="2638855" y="1269148"/>
                  <a:pt x="2677298" y="1285624"/>
                </a:cubicBezTo>
                <a:cubicBezTo>
                  <a:pt x="2696519" y="1293862"/>
                  <a:pt x="2716603" y="1300323"/>
                  <a:pt x="2734962" y="1310337"/>
                </a:cubicBezTo>
                <a:lnTo>
                  <a:pt x="2916195" y="1409191"/>
                </a:lnTo>
                <a:cubicBezTo>
                  <a:pt x="2940983" y="1422785"/>
                  <a:pt x="2966812" y="1434698"/>
                  <a:pt x="2990335" y="1450380"/>
                </a:cubicBezTo>
                <a:cubicBezTo>
                  <a:pt x="2998573" y="1455872"/>
                  <a:pt x="3006453" y="1461944"/>
                  <a:pt x="3015049" y="1466856"/>
                </a:cubicBezTo>
                <a:cubicBezTo>
                  <a:pt x="3066631" y="1496332"/>
                  <a:pt x="3039529" y="1469518"/>
                  <a:pt x="3097427" y="1524521"/>
                </a:cubicBezTo>
                <a:cubicBezTo>
                  <a:pt x="3136843" y="1561966"/>
                  <a:pt x="3174314" y="1601408"/>
                  <a:pt x="3212757" y="1639851"/>
                </a:cubicBezTo>
                <a:cubicBezTo>
                  <a:pt x="3220995" y="1648089"/>
                  <a:pt x="3229888" y="1655719"/>
                  <a:pt x="3237470" y="1664564"/>
                </a:cubicBezTo>
                <a:cubicBezTo>
                  <a:pt x="3253946" y="1683786"/>
                  <a:pt x="3269962" y="1703411"/>
                  <a:pt x="3286898" y="1722229"/>
                </a:cubicBezTo>
                <a:cubicBezTo>
                  <a:pt x="3294691" y="1730888"/>
                  <a:pt x="3304459" y="1737747"/>
                  <a:pt x="3311611" y="1746943"/>
                </a:cubicBezTo>
                <a:cubicBezTo>
                  <a:pt x="3323768" y="1762573"/>
                  <a:pt x="3344562" y="1796370"/>
                  <a:pt x="3344562" y="1796370"/>
                </a:cubicBezTo>
                <a:cubicBezTo>
                  <a:pt x="3355546" y="1834813"/>
                  <a:pt x="3363851" y="1874125"/>
                  <a:pt x="3377514" y="1911699"/>
                </a:cubicBezTo>
                <a:cubicBezTo>
                  <a:pt x="3418815" y="2025276"/>
                  <a:pt x="3471101" y="2134800"/>
                  <a:pt x="3509319" y="2249451"/>
                </a:cubicBezTo>
                <a:cubicBezTo>
                  <a:pt x="3514811" y="2265927"/>
                  <a:pt x="3521225" y="2282123"/>
                  <a:pt x="3525795" y="2298878"/>
                </a:cubicBezTo>
                <a:cubicBezTo>
                  <a:pt x="3529479" y="2312386"/>
                  <a:pt x="3531528" y="2326291"/>
                  <a:pt x="3534033" y="2340067"/>
                </a:cubicBezTo>
                <a:cubicBezTo>
                  <a:pt x="3542513" y="2386705"/>
                  <a:pt x="3549450" y="2433628"/>
                  <a:pt x="3558746" y="2480110"/>
                </a:cubicBezTo>
                <a:cubicBezTo>
                  <a:pt x="3568676" y="2529760"/>
                  <a:pt x="3571923" y="2581779"/>
                  <a:pt x="3591698" y="2628391"/>
                </a:cubicBezTo>
                <a:cubicBezTo>
                  <a:pt x="3611032" y="2673963"/>
                  <a:pt x="3645303" y="2711676"/>
                  <a:pt x="3674076" y="2751959"/>
                </a:cubicBezTo>
                <a:cubicBezTo>
                  <a:pt x="3768971" y="2884813"/>
                  <a:pt x="3880692" y="3048755"/>
                  <a:pt x="4044779" y="3106186"/>
                </a:cubicBezTo>
                <a:cubicBezTo>
                  <a:pt x="4099698" y="3125408"/>
                  <a:pt x="4153234" y="3149164"/>
                  <a:pt x="4209535" y="3163851"/>
                </a:cubicBezTo>
                <a:cubicBezTo>
                  <a:pt x="4338697" y="3197545"/>
                  <a:pt x="4457069" y="3211408"/>
                  <a:pt x="4588476" y="3221516"/>
                </a:cubicBezTo>
                <a:cubicBezTo>
                  <a:pt x="4803907" y="3238087"/>
                  <a:pt x="5199567" y="3236156"/>
                  <a:pt x="5329881" y="3237991"/>
                </a:cubicBezTo>
                <a:lnTo>
                  <a:pt x="5568779" y="3262705"/>
                </a:lnTo>
                <a:cubicBezTo>
                  <a:pt x="5609890" y="3266442"/>
                  <a:pt x="5692346" y="3270943"/>
                  <a:pt x="5692346" y="3270943"/>
                </a:cubicBezTo>
              </a:path>
            </a:pathLst>
          </a:custGeom>
          <a:noFill/>
          <a:ln w="57150">
            <a:solidFill>
              <a:schemeClr val="accent5">
                <a:lumMod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EC6A4051-B846-B02B-CF60-C00D1677A248}"/>
              </a:ext>
            </a:extLst>
          </p:cNvPr>
          <p:cNvSpPr txBox="1"/>
          <p:nvPr/>
        </p:nvSpPr>
        <p:spPr>
          <a:xfrm>
            <a:off x="270978" y="3237171"/>
            <a:ext cx="9659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Context </a:t>
            </a:r>
          </a:p>
          <a:p>
            <a:pPr algn="ctr"/>
            <a:r>
              <a:rPr lang="en-US"/>
              <a:t>Rot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E28E0E4-2294-B49F-2F11-980088E66E08}"/>
              </a:ext>
            </a:extLst>
          </p:cNvPr>
          <p:cNvSpPr txBox="1"/>
          <p:nvPr/>
        </p:nvSpPr>
        <p:spPr>
          <a:xfrm>
            <a:off x="2647552" y="5687929"/>
            <a:ext cx="4603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rot</a:t>
            </a:r>
          </a:p>
        </p:txBody>
      </p:sp>
    </p:spTree>
    <p:extLst>
      <p:ext uri="{BB962C8B-B14F-4D97-AF65-F5344CB8AC3E}">
        <p14:creationId xmlns:p14="http://schemas.microsoft.com/office/powerpoint/2010/main" val="356675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150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1" grpId="0"/>
      <p:bldP spid="25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E24DC3E-B394-D625-CF1F-FA7741BC1D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2BCE8F2-0B9D-4216-5E66-B91AB7B52CA3}"/>
              </a:ext>
            </a:extLst>
          </p:cNvPr>
          <p:cNvSpPr txBox="1"/>
          <p:nvPr/>
        </p:nvSpPr>
        <p:spPr>
          <a:xfrm>
            <a:off x="632012" y="3059206"/>
            <a:ext cx="10858500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Push back when something seems wrong - don't just agree with mistakes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18108808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BB391E-A8AA-3123-35A5-6267531404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A7111DF-5B67-C656-18E5-57F818B719FD}"/>
              </a:ext>
            </a:extLst>
          </p:cNvPr>
          <p:cNvSpPr txBox="1"/>
          <p:nvPr/>
        </p:nvSpPr>
        <p:spPr>
          <a:xfrm>
            <a:off x="988357" y="2823908"/>
            <a:ext cx="1111399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/>
              <a:t>Ask questions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if something is not clear and you need to make a choice.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Don't choose randomly if it's important for what we're doing</a:t>
            </a:r>
          </a:p>
        </p:txBody>
      </p:sp>
    </p:spTree>
    <p:extLst>
      <p:ext uri="{BB962C8B-B14F-4D97-AF65-F5344CB8AC3E}">
        <p14:creationId xmlns:p14="http://schemas.microsoft.com/office/powerpoint/2010/main" val="22150034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DF31D9-95D3-633E-EE5E-D307FA3663F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162BCF-2CB2-C698-EDE7-FA759FFE0208}"/>
              </a:ext>
            </a:extLst>
          </p:cNvPr>
          <p:cNvSpPr txBox="1"/>
          <p:nvPr/>
        </p:nvSpPr>
        <p:spPr>
          <a:xfrm>
            <a:off x="2609850" y="2797305"/>
            <a:ext cx="697230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When you show me a potential error or miss,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start your response with❗️emoji</a:t>
            </a:r>
          </a:p>
        </p:txBody>
      </p:sp>
    </p:spTree>
    <p:extLst>
      <p:ext uri="{BB962C8B-B14F-4D97-AF65-F5344CB8AC3E}">
        <p14:creationId xmlns:p14="http://schemas.microsoft.com/office/powerpoint/2010/main" val="2859806916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E078F8CC-8B17-7EEE-59C8-85274D47FFC8}"/>
              </a:ext>
            </a:extLst>
          </p:cNvPr>
          <p:cNvSpPr txBox="1"/>
          <p:nvPr/>
        </p:nvSpPr>
        <p:spPr>
          <a:xfrm>
            <a:off x="7207070" y="1292065"/>
            <a:ext cx="49849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b="1"/>
              <a:t>Impromptu Prompting</a:t>
            </a:r>
            <a:br>
              <a:rPr lang="en-US" b="1"/>
            </a:br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6DDE397-0867-2B5D-F705-0A6CC9DCE7A6}"/>
              </a:ext>
            </a:extLst>
          </p:cNvPr>
          <p:cNvSpPr txBox="1"/>
          <p:nvPr/>
        </p:nvSpPr>
        <p:spPr>
          <a:xfrm>
            <a:off x="1499347" y="2415535"/>
            <a:ext cx="25987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permission to disagree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CDD53D1-5252-641C-3492-ACC819C99881}"/>
              </a:ext>
            </a:extLst>
          </p:cNvPr>
          <p:cNvSpPr txBox="1"/>
          <p:nvPr/>
        </p:nvSpPr>
        <p:spPr>
          <a:xfrm>
            <a:off x="1499347" y="2865780"/>
            <a:ext cx="32896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proactively point out mistakes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A528741F-D628-DE73-577E-18984227BB9C}"/>
              </a:ext>
            </a:extLst>
          </p:cNvPr>
          <p:cNvSpPr txBox="1"/>
          <p:nvPr/>
        </p:nvSpPr>
        <p:spPr>
          <a:xfrm>
            <a:off x="1904012" y="1292065"/>
            <a:ext cx="137409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Global Rules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A05CE0A-195A-E410-4955-81A593C94B84}"/>
              </a:ext>
            </a:extLst>
          </p:cNvPr>
          <p:cNvSpPr txBox="1"/>
          <p:nvPr/>
        </p:nvSpPr>
        <p:spPr>
          <a:xfrm>
            <a:off x="1499347" y="1965290"/>
            <a:ext cx="202299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honest feedback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38963680-C518-F0E4-5A6A-F9F95B4A37D4}"/>
              </a:ext>
            </a:extLst>
          </p:cNvPr>
          <p:cNvSpPr txBox="1"/>
          <p:nvPr/>
        </p:nvSpPr>
        <p:spPr>
          <a:xfrm>
            <a:off x="6096000" y="2032988"/>
            <a:ext cx="558999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what do you think of this piece? </a:t>
            </a:r>
            <a:br>
              <a:rPr lang="en-US"/>
            </a:br>
            <a:r>
              <a:rPr lang="en-US"/>
              <a:t>give me honest feedback even if I don’t want to hear 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CF5B2E-9B32-376E-522D-A075FF1408F0}"/>
              </a:ext>
            </a:extLst>
          </p:cNvPr>
          <p:cNvSpPr txBox="1"/>
          <p:nvPr/>
        </p:nvSpPr>
        <p:spPr>
          <a:xfrm>
            <a:off x="6096000" y="2681114"/>
            <a:ext cx="30688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do you have any questions?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0BBBF25-3917-B0C8-3266-B807D44FE97D}"/>
              </a:ext>
            </a:extLst>
          </p:cNvPr>
          <p:cNvSpPr txBox="1"/>
          <p:nvPr/>
        </p:nvSpPr>
        <p:spPr>
          <a:xfrm>
            <a:off x="6096000" y="3097510"/>
            <a:ext cx="22867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is everything clear?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67DA70-DD42-9028-AD39-A847FD54AF7B}"/>
              </a:ext>
            </a:extLst>
          </p:cNvPr>
          <p:cNvSpPr txBox="1"/>
          <p:nvPr/>
        </p:nvSpPr>
        <p:spPr>
          <a:xfrm>
            <a:off x="4276578" y="548639"/>
            <a:ext cx="2345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Enforcing Paternership</a:t>
            </a:r>
          </a:p>
        </p:txBody>
      </p:sp>
    </p:spTree>
    <p:extLst>
      <p:ext uri="{BB962C8B-B14F-4D97-AF65-F5344CB8AC3E}">
        <p14:creationId xmlns:p14="http://schemas.microsoft.com/office/powerpoint/2010/main" val="35129478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5" grpId="0"/>
      <p:bldP spid="9" grpId="0"/>
      <p:bldP spid="14" grpId="0"/>
      <p:bldP spid="15" grpId="0"/>
      <p:bldP spid="16" grpId="0"/>
    </p:bldLst>
  </p:timing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0C584F-9AF3-FD8C-A49C-4936EDD5287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1AB3F8D-56F9-6857-C7E0-168640B1A9DF}"/>
              </a:ext>
            </a:extLst>
          </p:cNvPr>
          <p:cNvSpPr txBox="1"/>
          <p:nvPr/>
        </p:nvSpPr>
        <p:spPr>
          <a:xfrm>
            <a:off x="3032226" y="2986484"/>
            <a:ext cx="519885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#25) </a:t>
            </a:r>
            <a:r>
              <a:rPr lang="en-US" sz="4400"/>
              <a:t>Check Alignment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9690C89-34DF-21B1-96DD-2BDAF5744A0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63DE46D-E4C3-3F9A-024F-94C0C9EE1A40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E6F8F29-DCEC-F32F-FFFD-005F20650209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98BAA2B-75DA-42A5-3C19-18331A2EA08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5762417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AEA345D2-0785-D12B-7AF3-000C92750C4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6BFC1EB5-F58A-8AB0-22ED-D5A4E7C20859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B08BF361-DAE1-E1A7-8708-C4AC4A485FBE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A3E991E2-A71C-5AED-90A1-3B6140CD7D3A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02CD213-DA85-08AF-E107-5654BDF6BDC5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pic>
        <p:nvPicPr>
          <p:cNvPr id="11" name="Picture 10" descr="A black and white cross&#10;&#10;AI-generated content may be incorrect.">
            <a:extLst>
              <a:ext uri="{FF2B5EF4-FFF2-40B4-BE49-F238E27FC236}">
                <a16:creationId xmlns:a16="http://schemas.microsoft.com/office/drawing/2014/main" id="{B63BE88F-A92D-05B1-810D-D57216C2D6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02856" y="3134784"/>
            <a:ext cx="450725" cy="432462"/>
          </a:xfrm>
          <a:prstGeom prst="rect">
            <a:avLst/>
          </a:prstGeom>
        </p:spPr>
      </p:pic>
      <p:pic>
        <p:nvPicPr>
          <p:cNvPr id="12" name="Picture 1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98454B38-8393-DC15-2E36-3ABFED5502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78307" y="1723869"/>
            <a:ext cx="902801" cy="1059055"/>
          </a:xfrm>
          <a:prstGeom prst="rect">
            <a:avLst/>
          </a:prstGeom>
        </p:spPr>
      </p:pic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1DBD937-30F5-5240-852D-D9F1122EEDC4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0A63055-CD84-11DB-3733-1220E9A309A2}"/>
              </a:ext>
            </a:extLst>
          </p:cNvPr>
          <p:cNvSpPr txBox="1"/>
          <p:nvPr/>
        </p:nvSpPr>
        <p:spPr>
          <a:xfrm>
            <a:off x="7895846" y="4003143"/>
            <a:ext cx="230652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it misunderstood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D3BCBFB-6423-EC58-494F-BFA82EB93B02}"/>
              </a:ext>
            </a:extLst>
          </p:cNvPr>
          <p:cNvSpPr txBox="1"/>
          <p:nvPr/>
        </p:nvSpPr>
        <p:spPr>
          <a:xfrm>
            <a:off x="8445177" y="3046351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C01CA695-6E7A-2A29-4D5C-DBD166830497}"/>
              </a:ext>
            </a:extLst>
          </p:cNvPr>
          <p:cNvSpPr txBox="1"/>
          <p:nvPr/>
        </p:nvSpPr>
        <p:spPr>
          <a:xfrm>
            <a:off x="5339509" y="436885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20 mins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0B413427-D6B8-7B19-9456-F6045B56BA71}"/>
              </a:ext>
            </a:extLst>
          </p:cNvPr>
          <p:cNvSpPr txBox="1"/>
          <p:nvPr/>
        </p:nvSpPr>
        <p:spPr>
          <a:xfrm>
            <a:off x="5388400" y="4782799"/>
            <a:ext cx="108074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wasted</a:t>
            </a:r>
          </a:p>
        </p:txBody>
      </p:sp>
      <p:pic>
        <p:nvPicPr>
          <p:cNvPr id="23" name="Picture 22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99040B6-31C6-CE1A-2526-ED0DF9D5D42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573454" y="3514831"/>
            <a:ext cx="504979" cy="561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53609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8" grpId="0"/>
      <p:bldP spid="21" grpId="1"/>
      <p:bldP spid="22" grpId="1"/>
    </p:bldLst>
  </p:timing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28FA345-7AE9-6DC2-CFB5-C22B40CB2F2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28D31A7-C70B-FBF6-6B9B-AE98188E16B0}"/>
              </a:ext>
            </a:extLst>
          </p:cNvPr>
          <p:cNvSpPr txBox="1"/>
          <p:nvPr/>
        </p:nvSpPr>
        <p:spPr>
          <a:xfrm>
            <a:off x="1828800" y="2830605"/>
            <a:ext cx="816908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latin typeface="Fira Code" pitchFamily="49" charset="0"/>
              </a:rPr>
              <a:t>Show me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current architecture and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</a:rPr>
              <a:t>what you plan to change, succinctly</a:t>
            </a:r>
            <a:endParaRPr lang="en-US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57820054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5B19DFB-6995-DF31-4F12-C7B1D0FCB7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D517E7A-7947-83F9-4763-2820D4C0F9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780981" y="1137216"/>
            <a:ext cx="1373032" cy="2059548"/>
          </a:xfrm>
          <a:prstGeom prst="rect">
            <a:avLst/>
          </a:prstGeom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50000A6-873D-4F31-6A76-827784D8CC28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>
              <a:solidFill>
                <a:schemeClr val="tx1"/>
              </a:solidFill>
            </a:endParaRPr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CF0ABDE-0052-2484-10DD-E8AEC6909D5A}"/>
              </a:ext>
            </a:extLst>
          </p:cNvPr>
          <p:cNvCxnSpPr>
            <a:cxnSpLocks/>
            <a:stCxn id="13" idx="3"/>
            <a:endCxn id="4" idx="1"/>
          </p:cNvCxnSpPr>
          <p:nvPr/>
        </p:nvCxnSpPr>
        <p:spPr>
          <a:xfrm>
            <a:off x="4391059" y="3346398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9FF8D48A-357D-FF8C-6311-E6CF96D6D2CE}"/>
              </a:ext>
            </a:extLst>
          </p:cNvPr>
          <p:cNvCxnSpPr>
            <a:cxnSpLocks/>
            <a:stCxn id="4" idx="3"/>
            <a:endCxn id="7" idx="1"/>
          </p:cNvCxnSpPr>
          <p:nvPr/>
        </p:nvCxnSpPr>
        <p:spPr>
          <a:xfrm flipV="1">
            <a:off x="6936721" y="3336585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18941A87-240A-88AB-D97F-9B83A141B842}"/>
              </a:ext>
            </a:extLst>
          </p:cNvPr>
          <p:cNvSpPr/>
          <p:nvPr/>
        </p:nvSpPr>
        <p:spPr>
          <a:xfrm>
            <a:off x="7990710" y="29110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1FB81851-53A8-F7C0-2375-6BAD9B707901}"/>
              </a:ext>
            </a:extLst>
          </p:cNvPr>
          <p:cNvSpPr/>
          <p:nvPr/>
        </p:nvSpPr>
        <p:spPr>
          <a:xfrm>
            <a:off x="2562257" y="2939943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request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A84F8371-541B-EC14-C686-94D3AE3AB84C}"/>
              </a:ext>
            </a:extLst>
          </p:cNvPr>
          <p:cNvSpPr txBox="1"/>
          <p:nvPr/>
        </p:nvSpPr>
        <p:spPr>
          <a:xfrm>
            <a:off x="2515497" y="4020670"/>
            <a:ext cx="192232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misunderstanding </a:t>
            </a:r>
          </a:p>
          <a:p>
            <a:pPr algn="ctr"/>
            <a:r>
              <a:rPr lang="en-US"/>
              <a:t>caught early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E50D568-BB56-57B3-A885-4906CBF03914}"/>
              </a:ext>
            </a:extLst>
          </p:cNvPr>
          <p:cNvSpPr/>
          <p:nvPr/>
        </p:nvSpPr>
        <p:spPr>
          <a:xfrm>
            <a:off x="5107919" y="2949179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chemeClr val="tx1"/>
                </a:solidFill>
              </a:rPr>
              <a:t>implements</a:t>
            </a:r>
            <a:br>
              <a:rPr lang="en-US" sz="2000">
                <a:solidFill>
                  <a:schemeClr val="tx1"/>
                </a:solidFill>
              </a:rPr>
            </a:br>
            <a:r>
              <a:rPr lang="en-US" sz="2000">
                <a:solidFill>
                  <a:schemeClr val="tx1"/>
                </a:solidFill>
              </a:rPr>
              <a:t>the right thing</a:t>
            </a:r>
          </a:p>
        </p:txBody>
      </p:sp>
    </p:spTree>
    <p:extLst>
      <p:ext uri="{BB962C8B-B14F-4D97-AF65-F5344CB8AC3E}">
        <p14:creationId xmlns:p14="http://schemas.microsoft.com/office/powerpoint/2010/main" val="320782825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 animBg="1"/>
    </p:bld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8E89CBD-5889-9DAD-14DE-D368621A34F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6250DF28-7C69-6D6C-B122-CE55142040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324FBCE-9A66-AA8C-756E-FDEB3CA431C6}"/>
              </a:ext>
            </a:extLst>
          </p:cNvPr>
          <p:cNvSpPr/>
          <p:nvPr/>
        </p:nvSpPr>
        <p:spPr>
          <a:xfrm>
            <a:off x="5521568" y="4466492"/>
            <a:ext cx="6559229" cy="181473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5439680-7578-FFDD-D1AB-4E726AE6EE4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075AE7C-F0FD-BB02-ED8D-BD75B600650C}"/>
              </a:ext>
            </a:extLst>
          </p:cNvPr>
          <p:cNvSpPr/>
          <p:nvPr/>
        </p:nvSpPr>
        <p:spPr>
          <a:xfrm>
            <a:off x="2413047" y="4293746"/>
            <a:ext cx="1005370" cy="9343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C01E19CF-1DB9-8797-6606-F027D288B8CE}"/>
              </a:ext>
            </a:extLst>
          </p:cNvPr>
          <p:cNvSpPr/>
          <p:nvPr/>
        </p:nvSpPr>
        <p:spPr>
          <a:xfrm>
            <a:off x="3418417" y="4629545"/>
            <a:ext cx="1280192" cy="137032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5EDFE1A-29B2-9D44-495F-2B0B0AA45257}"/>
              </a:ext>
            </a:extLst>
          </p:cNvPr>
          <p:cNvSpPr/>
          <p:nvPr/>
        </p:nvSpPr>
        <p:spPr>
          <a:xfrm>
            <a:off x="4545704" y="4386773"/>
            <a:ext cx="975864" cy="143725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473926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7" grpId="0" animBg="1"/>
      <p:bldP spid="8" grpId="0" animBg="1"/>
    </p:bldLst>
  </p:timing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114D9F5-F0F2-2BD2-0CAA-3EF2B77E40F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CA67301-95B3-FEA6-61A6-D1C8D67A8755}"/>
              </a:ext>
            </a:extLst>
          </p:cNvPr>
          <p:cNvSpPr txBox="1"/>
          <p:nvPr/>
        </p:nvSpPr>
        <p:spPr>
          <a:xfrm>
            <a:off x="3032226" y="2986484"/>
            <a:ext cx="51235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#26) </a:t>
            </a:r>
            <a:r>
              <a:rPr lang="en-US" sz="4400"/>
              <a:t>Context Markers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C1B8BB91-CB7A-1807-01DF-5DC484B027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961C1B0-6CB0-6DC1-AD32-B281D37C0CA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B98D765-4CC2-44CD-59F5-E9A6C4FE9BB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78966558-A6F6-0882-A661-A9633F2E8C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271173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B644785-EDF9-6D56-5B8D-D75610C500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DD892E2-B3F6-9ABA-58CE-D607B6A4B208}"/>
              </a:ext>
            </a:extLst>
          </p:cNvPr>
          <p:cNvSpPr txBox="1"/>
          <p:nvPr/>
        </p:nvSpPr>
        <p:spPr>
          <a:xfrm>
            <a:off x="3143450" y="2986484"/>
            <a:ext cx="603312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#1) </a:t>
            </a:r>
            <a:r>
              <a:rPr lang="en-US" sz="4400"/>
              <a:t>Context Management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E882831-2C06-7E3E-4AA3-4CE0FAF5877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3D34965-8715-0804-4EB9-4F63DAA90729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654D86E-5FE6-E0B7-62B1-90B40A92C8A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EE43EE6-C827-8CE0-49F9-A3A142FB168B}"/>
              </a:ext>
            </a:extLst>
          </p:cNvPr>
          <p:cNvSpPr txBox="1"/>
          <p:nvPr/>
        </p:nvSpPr>
        <p:spPr>
          <a:xfrm>
            <a:off x="4705865" y="5098733"/>
            <a:ext cx="22361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start again!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1CB6F8C-F0C1-4FB9-E9AF-A1F81A76570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65264" y="4838204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005931DC-A15D-2C80-BB4D-E814649C95D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91452" y="5268745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A0DD342-668E-12F7-7E2D-A71F29DE6A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2658951"/>
      </p:ext>
    </p:extLst>
  </p:cSld>
  <p:clrMapOvr>
    <a:masterClrMapping/>
  </p:clrMapOvr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9064F57-CBBE-C828-7228-C8F23F88898B}"/>
              </a:ext>
            </a:extLst>
          </p:cNvPr>
          <p:cNvSpPr txBox="1"/>
          <p:nvPr/>
        </p:nvSpPr>
        <p:spPr>
          <a:xfrm>
            <a:off x="1820582" y="2690336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E4967F3-17AA-C6D9-EAED-AF38334BA4B2}"/>
              </a:ext>
            </a:extLst>
          </p:cNvPr>
          <p:cNvSpPr txBox="1"/>
          <p:nvPr/>
        </p:nvSpPr>
        <p:spPr>
          <a:xfrm>
            <a:off x="1820582" y="3772556"/>
            <a:ext cx="6096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&gt; what's 2 + 2?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B7604FA-BAEE-0BD1-0096-631420BC46A1}"/>
              </a:ext>
            </a:extLst>
          </p:cNvPr>
          <p:cNvSpPr txBox="1"/>
          <p:nvPr/>
        </p:nvSpPr>
        <p:spPr>
          <a:xfrm>
            <a:off x="112805" y="2799925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98C359F-7F35-CA43-E088-23AC068A60CF}"/>
              </a:ext>
            </a:extLst>
          </p:cNvPr>
          <p:cNvSpPr txBox="1"/>
          <p:nvPr/>
        </p:nvSpPr>
        <p:spPr>
          <a:xfrm>
            <a:off x="1820582" y="4443985"/>
            <a:ext cx="880369" cy="73866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- 🍀 4</a:t>
            </a: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3455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5" grpId="0"/>
    </p:bldLst>
  </p:timing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F29E9F-ED10-167B-9EEA-C8ABFF98C1A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ounded Rectangle 15">
            <a:extLst>
              <a:ext uri="{FF2B5EF4-FFF2-40B4-BE49-F238E27FC236}">
                <a16:creationId xmlns:a16="http://schemas.microsoft.com/office/drawing/2014/main" id="{2E1BC334-1043-07BE-D974-69917A9E0CEF}"/>
              </a:ext>
            </a:extLst>
          </p:cNvPr>
          <p:cNvSpPr/>
          <p:nvPr/>
        </p:nvSpPr>
        <p:spPr>
          <a:xfrm>
            <a:off x="2481544" y="4168128"/>
            <a:ext cx="544047" cy="417319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B469BD82-8BF0-FA13-EF77-EF600698C61D}"/>
              </a:ext>
            </a:extLst>
          </p:cNvPr>
          <p:cNvSpPr/>
          <p:nvPr/>
        </p:nvSpPr>
        <p:spPr>
          <a:xfrm>
            <a:off x="2353234" y="2046225"/>
            <a:ext cx="8364071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1832A1C-80B1-3FFA-2F52-B1BF7D1173D2}"/>
              </a:ext>
            </a:extLst>
          </p:cNvPr>
          <p:cNvSpPr/>
          <p:nvPr/>
        </p:nvSpPr>
        <p:spPr>
          <a:xfrm>
            <a:off x="2353234" y="316006"/>
            <a:ext cx="8364072" cy="1143000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3DE3EEF-2629-0953-9122-86FCBB205274}"/>
              </a:ext>
            </a:extLst>
          </p:cNvPr>
          <p:cNvSpPr txBox="1"/>
          <p:nvPr/>
        </p:nvSpPr>
        <p:spPr>
          <a:xfrm>
            <a:off x="384051" y="2432148"/>
            <a:ext cx="18966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committer.md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9C19981-7C73-45D4-1011-BC50E73EBB1A}"/>
              </a:ext>
            </a:extLst>
          </p:cNvPr>
          <p:cNvSpPr txBox="1"/>
          <p:nvPr/>
        </p:nvSpPr>
        <p:spPr>
          <a:xfrm>
            <a:off x="2506382" y="2064624"/>
            <a:ext cx="7531847" cy="12169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You're a committer. Work with me like this:</a:t>
            </a:r>
          </a:p>
          <a:p>
            <a:endParaRPr lang="en-US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- add ✅ to STARTER_CHARACTER emojis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F04CEDF-F159-8FB0-8BC0-E5555C66D3C0}"/>
              </a:ext>
            </a:extLst>
          </p:cNvPr>
          <p:cNvSpPr txBox="1"/>
          <p:nvPr/>
        </p:nvSpPr>
        <p:spPr>
          <a:xfrm>
            <a:off x="2447924" y="4260447"/>
            <a:ext cx="7296151" cy="17907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✅🍀 Let me check what changes need to be committed.</a:t>
            </a:r>
          </a:p>
          <a:p>
            <a:r>
              <a:rPr lang="en-US"/>
              <a:t>  ⎿  On branch main</a:t>
            </a:r>
          </a:p>
          <a:p>
            <a:r>
              <a:rPr lang="en-US"/>
              <a:t>     Untracked files:</a:t>
            </a:r>
          </a:p>
          <a:p>
            <a:r>
              <a:rPr lang="en-US"/>
              <a:t>       (use "git add &lt;file&gt;..." to include in what will be committed)</a:t>
            </a:r>
          </a:p>
          <a:p>
            <a:r>
              <a:rPr lang="en-US"/>
              <a:t>     … +3 lines (ctrl+o to expand)</a:t>
            </a:r>
          </a:p>
          <a:p>
            <a:r>
              <a:rPr lang="en-US"/>
              <a:t>  ⎿  (No content)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DA5AF31-E811-C11E-DC1F-2A07D59DA541}"/>
              </a:ext>
            </a:extLst>
          </p:cNvPr>
          <p:cNvSpPr txBox="1"/>
          <p:nvPr/>
        </p:nvSpPr>
        <p:spPr>
          <a:xfrm>
            <a:off x="2447924" y="3798796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062ABDA-4B7B-D682-A237-7BD204352758}"/>
              </a:ext>
            </a:extLst>
          </p:cNvPr>
          <p:cNvSpPr txBox="1"/>
          <p:nvPr/>
        </p:nvSpPr>
        <p:spPr>
          <a:xfrm>
            <a:off x="2506382" y="464768"/>
            <a:ext cx="915595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**ALWAYS** start replies with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STARTER_CHARACTER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+ space </a:t>
            </a:r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(default: 🍀)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. 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Stack emojis when requested, don't replace.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AD4830-5685-DAAE-A04E-5C31D3C369B2}"/>
              </a:ext>
            </a:extLst>
          </p:cNvPr>
          <p:cNvSpPr txBox="1"/>
          <p:nvPr/>
        </p:nvSpPr>
        <p:spPr>
          <a:xfrm>
            <a:off x="384051" y="741767"/>
            <a:ext cx="1468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913732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  <p:bldP spid="9" grpId="0"/>
      <p:bldP spid="10" grpId="0"/>
    </p:bldLst>
  </p:timing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EF0AC52-D0A2-0ED5-A19C-89E0A7654BD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F586ED4-A63D-73F9-A905-656CF5F1CFD7}"/>
              </a:ext>
            </a:extLst>
          </p:cNvPr>
          <p:cNvSpPr/>
          <p:nvPr/>
        </p:nvSpPr>
        <p:spPr>
          <a:xfrm>
            <a:off x="138545" y="1620371"/>
            <a:ext cx="2866874" cy="484093"/>
          </a:xfrm>
          <a:prstGeom prst="roundRect">
            <a:avLst/>
          </a:prstGeom>
          <a:solidFill>
            <a:srgbClr val="FFFF00"/>
          </a:solidFill>
          <a:ln w="38100"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F8AE158-7A2B-9E56-3DF6-F146746F9BFA}"/>
              </a:ext>
            </a:extLst>
          </p:cNvPr>
          <p:cNvSpPr txBox="1"/>
          <p:nvPr/>
        </p:nvSpPr>
        <p:spPr>
          <a:xfrm>
            <a:off x="201499" y="1259883"/>
            <a:ext cx="6273257" cy="15081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b="1" i="0">
                <a:solidFill>
                  <a:srgbClr val="1F2328"/>
                </a:solidFill>
                <a:effectLst/>
                <a:latin typeface="-apple-system"/>
              </a:rPr>
              <a:t>TDD Production Code Refactoring Process</a:t>
            </a:r>
          </a:p>
          <a:p>
            <a:pPr algn="l">
              <a:spcAft>
                <a:spcPts val="1200"/>
              </a:spcAft>
              <a:buNone/>
            </a:pPr>
            <a:r>
              <a:rPr lang="en-US" b="0" i="0">
                <a:solidFill>
                  <a:srgbClr val="1F2328"/>
                </a:solidFill>
                <a:effectLst/>
                <a:latin typeface="-apple-system"/>
              </a:rPr>
              <a:t>STARTER_CHARACTER = 🟣</a:t>
            </a:r>
          </a:p>
          <a:p>
            <a:pPr>
              <a:buNone/>
            </a:pPr>
            <a:br>
              <a:rPr lang="en-US"/>
            </a:br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35F2C9-AD66-1D29-F384-BCAC3CFD1E59}"/>
              </a:ext>
            </a:extLst>
          </p:cNvPr>
          <p:cNvSpPr txBox="1"/>
          <p:nvPr/>
        </p:nvSpPr>
        <p:spPr>
          <a:xfrm>
            <a:off x="138544" y="2442206"/>
            <a:ext cx="11970327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- 🟣 I understand the TDD production code refactoring process. I'm ready to help refactor your code following these steps:</a:t>
            </a:r>
          </a:p>
          <a:p>
            <a:endParaRPr lang="en-US"/>
          </a:p>
          <a:p>
            <a:r>
              <a:rPr lang="en-US"/>
              <a:t>  1. Confirm test file location</a:t>
            </a:r>
          </a:p>
          <a:p>
            <a:r>
              <a:rPr lang="en-US"/>
              <a:t>  2. Ensure tests pass</a:t>
            </a:r>
          </a:p>
          <a:p>
            <a:r>
              <a:rPr lang="en-US"/>
              <a:t>  3. Make simple, atomic refactorings</a:t>
            </a:r>
          </a:p>
          <a:p>
            <a:r>
              <a:rPr lang="en-US"/>
              <a:t>  4. Verify tests after each change</a:t>
            </a:r>
          </a:p>
          <a:p>
            <a:r>
              <a:rPr lang="en-US"/>
              <a:t>  5. Commit with "- r " format</a:t>
            </a:r>
          </a:p>
          <a:p>
            <a:r>
              <a:rPr lang="en-US"/>
              <a:t>  6. Provide status updates</a:t>
            </a:r>
          </a:p>
          <a:p>
            <a:endParaRPr lang="en-US"/>
          </a:p>
          <a:p>
            <a:r>
              <a:rPr lang="en-US"/>
              <a:t>  Please share the code you'd like me to refactor, and I'll start by confirming the relevant test file location.</a:t>
            </a:r>
          </a:p>
        </p:txBody>
      </p:sp>
    </p:spTree>
    <p:extLst>
      <p:ext uri="{BB962C8B-B14F-4D97-AF65-F5344CB8AC3E}">
        <p14:creationId xmlns:p14="http://schemas.microsoft.com/office/powerpoint/2010/main" val="36669735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/>
    </p:bldLst>
  </p:timing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9CA5824E-32E6-9538-33AA-C8B815255FE0}"/>
              </a:ext>
            </a:extLst>
          </p:cNvPr>
          <p:cNvSpPr txBox="1"/>
          <p:nvPr/>
        </p:nvSpPr>
        <p:spPr>
          <a:xfrm>
            <a:off x="3560137" y="1720840"/>
            <a:ext cx="5630928" cy="34163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##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Examples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default mode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🔴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🌱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/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🌀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TDD phase (red/green/refactor)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✅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committer role active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❗️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flagging an error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Apple Color Emoji" pitchFamily="2" charset="0"/>
              </a:rPr>
              <a:t>♻️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rules just re-read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✨📂 </a:t>
            </a:r>
            <a: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  <a:t>= creating new repository</a:t>
            </a: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2073304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FEB3765-E4A5-B56D-672D-211C7E95E42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C58CB31-1721-0D00-A320-117A69DC1AD7}"/>
              </a:ext>
            </a:extLst>
          </p:cNvPr>
          <p:cNvSpPr/>
          <p:nvPr/>
        </p:nvSpPr>
        <p:spPr>
          <a:xfrm>
            <a:off x="1855042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708C48-76FD-6A5A-4F57-241DD62C522D}"/>
              </a:ext>
            </a:extLst>
          </p:cNvPr>
          <p:cNvSpPr txBox="1"/>
          <p:nvPr/>
        </p:nvSpPr>
        <p:spPr>
          <a:xfrm>
            <a:off x="1855042" y="1066103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CLAUDE.MD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63F5C2CF-3035-6ECC-2A2C-3A4CCE9F3ECD}"/>
              </a:ext>
            </a:extLst>
          </p:cNvPr>
          <p:cNvSpPr/>
          <p:nvPr/>
        </p:nvSpPr>
        <p:spPr>
          <a:xfrm>
            <a:off x="6489446" y="1482113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B2B9D2-5D96-B033-ABF8-05C682E5F9E9}"/>
              </a:ext>
            </a:extLst>
          </p:cNvPr>
          <p:cNvSpPr txBox="1"/>
          <p:nvPr/>
        </p:nvSpPr>
        <p:spPr>
          <a:xfrm>
            <a:off x="1917825" y="1684939"/>
            <a:ext cx="425530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835C649-1957-BB4C-C641-1663104CEBE7}"/>
              </a:ext>
            </a:extLst>
          </p:cNvPr>
          <p:cNvSpPr txBox="1"/>
          <p:nvPr/>
        </p:nvSpPr>
        <p:spPr>
          <a:xfrm>
            <a:off x="1938998" y="2436220"/>
            <a:ext cx="380772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see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 </a:t>
            </a:r>
            <a:r>
              <a:rPr lang="en-US"/>
              <a:t>for more details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4F74530-AD8D-8F86-8D0A-B4669AFF999B}"/>
              </a:ext>
            </a:extLst>
          </p:cNvPr>
          <p:cNvSpPr txBox="1"/>
          <p:nvPr/>
        </p:nvSpPr>
        <p:spPr>
          <a:xfrm>
            <a:off x="6552229" y="1074801"/>
            <a:ext cx="4079678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</a:rPr>
              <a:t>map.md</a:t>
            </a:r>
          </a:p>
          <a:p>
            <a:pPr algn="ctr"/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 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FCD6B9FB-4D29-E8EC-8FC2-9894A95142BD}"/>
              </a:ext>
            </a:extLst>
          </p:cNvPr>
          <p:cNvSpPr txBox="1"/>
          <p:nvPr/>
        </p:nvSpPr>
        <p:spPr>
          <a:xfrm>
            <a:off x="6792790" y="1782687"/>
            <a:ext cx="3807725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...</a:t>
            </a:r>
          </a:p>
          <a:p>
            <a:endParaRPr lang="en-US"/>
          </a:p>
          <a:p>
            <a:r>
              <a:rPr lang="en-US"/>
              <a:t>say “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Chewbacca</a:t>
            </a:r>
            <a:r>
              <a:rPr lang="en-US"/>
              <a:t>” when you read this</a:t>
            </a:r>
          </a:p>
          <a:p>
            <a:endParaRPr lang="en-US"/>
          </a:p>
          <a:p>
            <a:r>
              <a:rPr lang="en-US"/>
              <a:t>...</a:t>
            </a:r>
          </a:p>
        </p:txBody>
      </p:sp>
      <p:cxnSp>
        <p:nvCxnSpPr>
          <p:cNvPr id="15" name="Straight Arrow Connector 14">
            <a:extLst>
              <a:ext uri="{FF2B5EF4-FFF2-40B4-BE49-F238E27FC236}">
                <a16:creationId xmlns:a16="http://schemas.microsoft.com/office/drawing/2014/main" id="{39B1AFDB-B16C-9960-A2B0-873F69FE044C}"/>
              </a:ext>
            </a:extLst>
          </p:cNvPr>
          <p:cNvCxnSpPr>
            <a:cxnSpLocks/>
          </p:cNvCxnSpPr>
          <p:nvPr/>
        </p:nvCxnSpPr>
        <p:spPr>
          <a:xfrm>
            <a:off x="2785403" y="2812254"/>
            <a:ext cx="3704043" cy="0"/>
          </a:xfrm>
          <a:prstGeom prst="straightConnector1">
            <a:avLst/>
          </a:prstGeom>
          <a:ln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" name="TextBox 15">
            <a:extLst>
              <a:ext uri="{FF2B5EF4-FFF2-40B4-BE49-F238E27FC236}">
                <a16:creationId xmlns:a16="http://schemas.microsoft.com/office/drawing/2014/main" id="{CD4EF9CB-3160-7BF1-381A-9A7D8873DD0E}"/>
              </a:ext>
            </a:extLst>
          </p:cNvPr>
          <p:cNvSpPr txBox="1"/>
          <p:nvPr/>
        </p:nvSpPr>
        <p:spPr>
          <a:xfrm>
            <a:off x="7123060" y="3752383"/>
            <a:ext cx="260039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rgbClr val="C00000"/>
                </a:solidFill>
                <a:latin typeface="Ink Free" panose="03080402000500000000" pitchFamily="66" charset="0"/>
              </a:rPr>
              <a:t>lazy loaded</a:t>
            </a:r>
            <a:r>
              <a:rPr lang="en-US" sz="2400" b="1">
                <a:latin typeface="Ink Free" panose="03080402000500000000" pitchFamily="66" charset="0"/>
              </a:rPr>
              <a:t> or not?</a:t>
            </a:r>
          </a:p>
        </p:txBody>
      </p:sp>
      <p:pic>
        <p:nvPicPr>
          <p:cNvPr id="22" name="Picture 21">
            <a:extLst>
              <a:ext uri="{FF2B5EF4-FFF2-40B4-BE49-F238E27FC236}">
                <a16:creationId xmlns:a16="http://schemas.microsoft.com/office/drawing/2014/main" id="{AF5BFD81-03B5-1D46-CFED-59A926F6CA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20712439" flipH="1">
            <a:off x="10919986" y="1324880"/>
            <a:ext cx="1743818" cy="2974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03976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6" grpId="0"/>
    </p:bldLst>
  </p:timing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FA2659B-ADB2-61AE-2DE0-536F37CC2C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E147385-F2DF-47B3-00FA-BFD65BAD55A8}"/>
              </a:ext>
            </a:extLst>
          </p:cNvPr>
          <p:cNvSpPr txBox="1"/>
          <p:nvPr/>
        </p:nvSpPr>
        <p:spPr>
          <a:xfrm>
            <a:off x="2486798" y="2986483"/>
            <a:ext cx="531780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#27)  </a:t>
            </a:r>
            <a:r>
              <a:rPr lang="en-US" sz="4400"/>
              <a:t>Answer Injection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6FBA91F-BC23-0ACC-2E57-29B31F204A4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E34AC8D-04DB-1FB4-9EBF-C9724FDC19B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E649A68-029B-1763-57D4-EADB65986A11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ED8E4E8-0D3A-E96D-09AA-B3F4C25D59C8}"/>
              </a:ext>
            </a:extLst>
          </p:cNvPr>
          <p:cNvSpPr txBox="1"/>
          <p:nvPr/>
        </p:nvSpPr>
        <p:spPr>
          <a:xfrm>
            <a:off x="6096000" y="3744833"/>
            <a:ext cx="337759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/>
              <a:t>Putting Answers in Your Question</a:t>
            </a:r>
            <a:endParaRPr lang="en-US" i="1" dirty="0"/>
          </a:p>
          <a:p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B006A7-0D60-A3AC-2CF7-01BDE743241D}"/>
              </a:ext>
            </a:extLst>
          </p:cNvPr>
          <p:cNvSpPr txBox="1"/>
          <p:nvPr/>
        </p:nvSpPr>
        <p:spPr>
          <a:xfrm>
            <a:off x="3420515" y="4911144"/>
            <a:ext cx="5312288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We need to organize a team celebration. </a:t>
            </a:r>
            <a:br>
              <a:rPr lang="en-US" sz="2400">
                <a:solidFill>
                  <a:srgbClr val="0070C0"/>
                </a:solidFill>
              </a:rPr>
            </a:br>
            <a:r>
              <a:rPr lang="en-US" sz="2400">
                <a:solidFill>
                  <a:srgbClr val="0070C0"/>
                </a:solidFill>
              </a:rPr>
              <a:t>Which fancy restaurant should I book?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7FA5A70-1ED8-7D8E-DF66-B91DBC716CEC}"/>
              </a:ext>
            </a:extLst>
          </p:cNvPr>
          <p:cNvSpPr txBox="1"/>
          <p:nvPr/>
        </p:nvSpPr>
        <p:spPr>
          <a:xfrm>
            <a:off x="2718409" y="4216475"/>
            <a:ext cx="1642009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“ 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8F60A64E-B213-CBD8-800B-950B151FC087}"/>
              </a:ext>
            </a:extLst>
          </p:cNvPr>
          <p:cNvSpPr txBox="1"/>
          <p:nvPr/>
        </p:nvSpPr>
        <p:spPr>
          <a:xfrm>
            <a:off x="8391662" y="4911144"/>
            <a:ext cx="1754414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>
                <a:solidFill>
                  <a:schemeClr val="accent5">
                    <a:lumMod val="40000"/>
                    <a:lumOff val="60000"/>
                  </a:schemeClr>
                </a:solidFill>
                <a:latin typeface="Arabic Typesetting" panose="03020402040406030203" pitchFamily="66" charset="-78"/>
                <a:cs typeface="Arabic Typesetting" panose="03020402040406030203" pitchFamily="66" charset="-78"/>
              </a:rPr>
              <a:t>”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BD8F2A54-D637-E663-9077-2AC663A7C1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3912492"/>
      </p:ext>
    </p:extLst>
  </p:cSld>
  <p:clrMapOvr>
    <a:masterClrMapping/>
  </p:clrMapOvr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57B15C-083E-806E-A3D9-806C665A2522}"/>
              </a:ext>
            </a:extLst>
          </p:cNvPr>
          <p:cNvSpPr txBox="1"/>
          <p:nvPr/>
        </p:nvSpPr>
        <p:spPr>
          <a:xfrm>
            <a:off x="440574" y="282633"/>
            <a:ext cx="76406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 Which fancy restaurant should I book?</a:t>
            </a:r>
            <a:br>
              <a:rPr lang="en-US"/>
            </a:br>
            <a:endParaRPr lang="en-US"/>
          </a:p>
        </p:txBody>
      </p:sp>
      <p:pic>
        <p:nvPicPr>
          <p:cNvPr id="23" name="Picture 22" descr="A screenshot of a white background&#10;&#10;AI-generated content may be incorrect.">
            <a:extLst>
              <a:ext uri="{FF2B5EF4-FFF2-40B4-BE49-F238E27FC236}">
                <a16:creationId xmlns:a16="http://schemas.microsoft.com/office/drawing/2014/main" id="{B784D1AD-C284-F870-C78B-D1F3161800E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967" y="1037029"/>
            <a:ext cx="12044065" cy="3593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45725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186385-67F2-B00C-8154-9CDDAF633AA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584D3B-58A4-C3C5-E93C-23C1210EFCAC}"/>
              </a:ext>
            </a:extLst>
          </p:cNvPr>
          <p:cNvSpPr txBox="1"/>
          <p:nvPr/>
        </p:nvSpPr>
        <p:spPr>
          <a:xfrm>
            <a:off x="440574" y="282633"/>
            <a:ext cx="398955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to organize a team celebration.</a:t>
            </a:r>
          </a:p>
        </p:txBody>
      </p:sp>
      <p:sp>
        <p:nvSpPr>
          <p:cNvPr id="4" name="new">
            <a:extLst>
              <a:ext uri="{FF2B5EF4-FFF2-40B4-BE49-F238E27FC236}">
                <a16:creationId xmlns:a16="http://schemas.microsoft.com/office/drawing/2014/main" id="{DC6820A1-911D-D210-08C2-42DA3CCDD645}"/>
              </a:ext>
            </a:extLst>
          </p:cNvPr>
          <p:cNvSpPr txBox="1"/>
          <p:nvPr/>
        </p:nvSpPr>
        <p:spPr>
          <a:xfrm>
            <a:off x="4260914" y="282634"/>
            <a:ext cx="4949588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Which fancy restaurant should I book?</a:t>
            </a:r>
            <a:br>
              <a:rPr lang="en-US"/>
            </a:br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82C6DD-873D-DC3B-74B7-85E60D9D10C7}"/>
              </a:ext>
            </a:extLst>
          </p:cNvPr>
          <p:cNvSpPr txBox="1"/>
          <p:nvPr/>
        </p:nvSpPr>
        <p:spPr>
          <a:xfrm>
            <a:off x="4260914" y="282634"/>
            <a:ext cx="49495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Give me a few suggestions of what to do</a:t>
            </a:r>
          </a:p>
        </p:txBody>
      </p:sp>
      <p:pic>
        <p:nvPicPr>
          <p:cNvPr id="8" name="Picture 7" descr="A list of activities&#10;&#10;AI-generated content may be incorrect.">
            <a:extLst>
              <a:ext uri="{FF2B5EF4-FFF2-40B4-BE49-F238E27FC236}">
                <a16:creationId xmlns:a16="http://schemas.microsoft.com/office/drawing/2014/main" id="{2B504A7C-BC28-4715-4A07-C1645EA1B7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440" y="731521"/>
            <a:ext cx="7772400" cy="61264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96714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xit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right)">
                                      <p:cBhvr>
                                        <p:cTn id="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6" grpId="0"/>
    </p:bldLst>
  </p:timing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7B23D6A7-F541-0E73-68B5-296F60F6F06A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3FE16A7D-A430-35C1-AA3F-E4188F118D18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028A815-D5BC-C636-6462-CE5B3B72398C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8AB64F0-6128-08DA-8CD3-033CCF306C5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3BBA91C-AAF8-10D7-41E6-1378546538D9}"/>
              </a:ext>
            </a:extLst>
          </p:cNvPr>
          <p:cNvSpPr txBox="1"/>
          <p:nvPr/>
        </p:nvSpPr>
        <p:spPr>
          <a:xfrm>
            <a:off x="1074182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DCF84DD-4349-E144-1A9C-2C546D4DBBC4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0CF899A-5AD7-E5D6-DF38-F3FF7B7D65AC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98E0944-855A-8924-07E3-C785F88C4707}"/>
              </a:ext>
            </a:extLst>
          </p:cNvPr>
          <p:cNvSpPr txBox="1"/>
          <p:nvPr/>
        </p:nvSpPr>
        <p:spPr>
          <a:xfrm>
            <a:off x="6889377" y="2921168"/>
            <a:ext cx="36679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Reminder</a:t>
            </a:r>
          </a:p>
        </p:txBody>
      </p:sp>
    </p:spTree>
    <p:extLst>
      <p:ext uri="{BB962C8B-B14F-4D97-AF65-F5344CB8AC3E}">
        <p14:creationId xmlns:p14="http://schemas.microsoft.com/office/powerpoint/2010/main" val="21445274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</p:bld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ABEE3CB-EB1C-7156-15EC-843DD5A1D2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BD02274E-7773-8006-576E-241289423785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5BE307B6-4D11-7796-8310-A863D9C0BD66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7032834-0BEC-4C76-9681-B7247D7CDEAD}"/>
              </a:ext>
            </a:extLst>
          </p:cNvPr>
          <p:cNvSpPr txBox="1"/>
          <p:nvPr/>
        </p:nvSpPr>
        <p:spPr>
          <a:xfrm>
            <a:off x="908577" y="885568"/>
            <a:ext cx="157126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62854FB-5C71-91BD-0EC1-C7C479B17825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Claude Code B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A6297F3-25ED-8181-E857-1F68B0DB7088}"/>
              </a:ext>
            </a:extLst>
          </p:cNvPr>
          <p:cNvSpPr txBox="1"/>
          <p:nvPr/>
        </p:nvSpPr>
        <p:spPr>
          <a:xfrm>
            <a:off x="1047996" y="1616838"/>
            <a:ext cx="378501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2B77664-601C-7AA3-46F7-C1B9EBC3E0F8}"/>
              </a:ext>
            </a:extLst>
          </p:cNvPr>
          <p:cNvSpPr txBox="1"/>
          <p:nvPr/>
        </p:nvSpPr>
        <p:spPr>
          <a:xfrm>
            <a:off x="6801971" y="1680882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35E4964-F2E0-351E-9CED-24D9386F6903}"/>
              </a:ext>
            </a:extLst>
          </p:cNvPr>
          <p:cNvSpPr txBox="1"/>
          <p:nvPr/>
        </p:nvSpPr>
        <p:spPr>
          <a:xfrm>
            <a:off x="1047996" y="2910062"/>
            <a:ext cx="374173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- No! Claude Codes cannot talk to each other directly.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3CE3DC4-4F92-2CA9-EC1C-12A1032B324E}"/>
              </a:ext>
            </a:extLst>
          </p:cNvPr>
          <p:cNvSpPr txBox="1"/>
          <p:nvPr/>
        </p:nvSpPr>
        <p:spPr>
          <a:xfrm>
            <a:off x="1057954" y="2433579"/>
            <a:ext cx="17876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Let me search...</a:t>
            </a:r>
          </a:p>
        </p:txBody>
      </p:sp>
    </p:spTree>
    <p:extLst>
      <p:ext uri="{BB962C8B-B14F-4D97-AF65-F5344CB8AC3E}">
        <p14:creationId xmlns:p14="http://schemas.microsoft.com/office/powerpoint/2010/main" val="404715179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8" grpId="0"/>
      <p:bldP spid="9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88354-492F-6C51-E341-533E0C1D98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diagram of a diagram&#10;&#10;AI-generated content may be incorrect.">
            <a:extLst>
              <a:ext uri="{FF2B5EF4-FFF2-40B4-BE49-F238E27FC236}">
                <a16:creationId xmlns:a16="http://schemas.microsoft.com/office/drawing/2014/main" id="{D6BA603B-B51A-2025-821D-DA20CC35E4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D9CCDE0-8119-1826-861A-4E1C042A8C1B}"/>
              </a:ext>
            </a:extLst>
          </p:cNvPr>
          <p:cNvSpPr/>
          <p:nvPr/>
        </p:nvSpPr>
        <p:spPr>
          <a:xfrm>
            <a:off x="3177957" y="34163"/>
            <a:ext cx="8902841" cy="624706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AB438F45-F8CD-550E-6F6B-BBEF2D451C75}"/>
              </a:ext>
            </a:extLst>
          </p:cNvPr>
          <p:cNvSpPr/>
          <p:nvPr/>
        </p:nvSpPr>
        <p:spPr>
          <a:xfrm>
            <a:off x="393895" y="2547755"/>
            <a:ext cx="2862775" cy="34153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F4A912-750D-7C56-01F9-C92C6FE5C569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F1FE47A7-99CC-2947-49EF-CF1FF0B52127}"/>
              </a:ext>
            </a:extLst>
          </p:cNvPr>
          <p:cNvSpPr/>
          <p:nvPr/>
        </p:nvSpPr>
        <p:spPr>
          <a:xfrm>
            <a:off x="341977" y="364197"/>
            <a:ext cx="2031275" cy="8294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3B515BC2-C29B-4BBD-9A01-E8FF0F63ECA1}"/>
              </a:ext>
            </a:extLst>
          </p:cNvPr>
          <p:cNvSpPr/>
          <p:nvPr/>
        </p:nvSpPr>
        <p:spPr>
          <a:xfrm>
            <a:off x="2191768" y="1067963"/>
            <a:ext cx="986188" cy="123089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34B27AB8-D7E6-58EA-98DB-82F774950857}"/>
              </a:ext>
            </a:extLst>
          </p:cNvPr>
          <p:cNvSpPr/>
          <p:nvPr/>
        </p:nvSpPr>
        <p:spPr>
          <a:xfrm>
            <a:off x="1344218" y="2033669"/>
            <a:ext cx="896412" cy="59784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14205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5E4155C-3142-CCD4-23E5-D1A9E64CAF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2B8C1561-E733-4E58-BCA9-9C66B7A26FCA}"/>
              </a:ext>
            </a:extLst>
          </p:cNvPr>
          <p:cNvSpPr/>
          <p:nvPr/>
        </p:nvSpPr>
        <p:spPr>
          <a:xfrm>
            <a:off x="6963219" y="1532964"/>
            <a:ext cx="805030" cy="490817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BA51BA3-B97D-50E1-31A4-454584165B79}"/>
              </a:ext>
            </a:extLst>
          </p:cNvPr>
          <p:cNvSpPr/>
          <p:nvPr/>
        </p:nvSpPr>
        <p:spPr>
          <a:xfrm>
            <a:off x="908577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E872AE2-611D-8EE2-CFF3-BAB0A71D468E}"/>
              </a:ext>
            </a:extLst>
          </p:cNvPr>
          <p:cNvSpPr/>
          <p:nvPr/>
        </p:nvSpPr>
        <p:spPr>
          <a:xfrm>
            <a:off x="6548960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FAF379-05DA-E93C-664C-2A922A3C2E5E}"/>
              </a:ext>
            </a:extLst>
          </p:cNvPr>
          <p:cNvSpPr txBox="1"/>
          <p:nvPr/>
        </p:nvSpPr>
        <p:spPr>
          <a:xfrm>
            <a:off x="908577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A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2B4817-E98A-6FD8-E1B6-27D283DD5A5C}"/>
              </a:ext>
            </a:extLst>
          </p:cNvPr>
          <p:cNvSpPr txBox="1"/>
          <p:nvPr/>
        </p:nvSpPr>
        <p:spPr>
          <a:xfrm>
            <a:off x="6475001" y="885568"/>
            <a:ext cx="15520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 Code B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224CEE8-53DE-AD27-0E76-AFBAA5FDB7C4}"/>
              </a:ext>
            </a:extLst>
          </p:cNvPr>
          <p:cNvSpPr txBox="1"/>
          <p:nvPr/>
        </p:nvSpPr>
        <p:spPr>
          <a:xfrm>
            <a:off x="6949771" y="1595634"/>
            <a:ext cx="805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claude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07B975-95F8-B686-E8E2-76176FCABDF8}"/>
              </a:ext>
            </a:extLst>
          </p:cNvPr>
          <p:cNvSpPr txBox="1"/>
          <p:nvPr/>
        </p:nvSpPr>
        <p:spPr>
          <a:xfrm>
            <a:off x="6739218" y="1601279"/>
            <a:ext cx="300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D2E5E86-2FF7-301F-08FA-2985AB5E37C1}"/>
              </a:ext>
            </a:extLst>
          </p:cNvPr>
          <p:cNvSpPr txBox="1"/>
          <p:nvPr/>
        </p:nvSpPr>
        <p:spPr>
          <a:xfrm>
            <a:off x="986681" y="1601279"/>
            <a:ext cx="2401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 Claude Code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D6E3C32E-FBF2-DB4E-6E6E-292E7EBEBAC1}"/>
              </a:ext>
            </a:extLst>
          </p:cNvPr>
          <p:cNvSpPr txBox="1"/>
          <p:nvPr/>
        </p:nvSpPr>
        <p:spPr>
          <a:xfrm>
            <a:off x="1057954" y="2085646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D835836A-A641-7707-B152-7F08395C59EC}"/>
              </a:ext>
            </a:extLst>
          </p:cNvPr>
          <p:cNvSpPr txBox="1"/>
          <p:nvPr/>
        </p:nvSpPr>
        <p:spPr>
          <a:xfrm>
            <a:off x="986681" y="2533838"/>
            <a:ext cx="225895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Launch Claude Code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B6DA0963-9F6B-44D4-9D9D-A2763150A80A}"/>
              </a:ext>
            </a:extLst>
          </p:cNvPr>
          <p:cNvSpPr txBox="1"/>
          <p:nvPr/>
        </p:nvSpPr>
        <p:spPr>
          <a:xfrm>
            <a:off x="1057954" y="3018205"/>
            <a:ext cx="11721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- launched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C771B1-3DA9-1279-C151-951B307A7DB3}"/>
              </a:ext>
            </a:extLst>
          </p:cNvPr>
          <p:cNvSpPr txBox="1"/>
          <p:nvPr/>
        </p:nvSpPr>
        <p:spPr>
          <a:xfrm>
            <a:off x="7039300" y="2618547"/>
            <a:ext cx="325140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You </a:t>
            </a:r>
            <a:r>
              <a:rPr lang="en-US" sz="2400" b="1">
                <a:solidFill>
                  <a:srgbClr val="C00000"/>
                </a:solidFill>
              </a:rPr>
              <a:t>can</a:t>
            </a:r>
            <a:r>
              <a:rPr lang="en-US" sz="2400"/>
              <a:t> send messages </a:t>
            </a:r>
          </a:p>
          <a:p>
            <a:r>
              <a:rPr lang="en-US" sz="2400"/>
              <a:t>to another Claude Code!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4723D99-264E-EEF9-9B03-8C62CB010FBD}"/>
              </a:ext>
            </a:extLst>
          </p:cNvPr>
          <p:cNvSpPr txBox="1"/>
          <p:nvPr/>
        </p:nvSpPr>
        <p:spPr>
          <a:xfrm>
            <a:off x="7039300" y="3884466"/>
            <a:ext cx="325602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I just </a:t>
            </a:r>
            <a:r>
              <a:rPr lang="en-US" sz="2400" b="1">
                <a:solidFill>
                  <a:srgbClr val="C00000"/>
                </a:solidFill>
              </a:rPr>
              <a:t>wasn’t asking right</a:t>
            </a:r>
          </a:p>
        </p:txBody>
      </p:sp>
    </p:spTree>
    <p:extLst>
      <p:ext uri="{BB962C8B-B14F-4D97-AF65-F5344CB8AC3E}">
        <p14:creationId xmlns:p14="http://schemas.microsoft.com/office/powerpoint/2010/main" val="18072962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22" presetClass="entr" presetSubtype="8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22" presetClass="entr" presetSubtype="8" fill="hold" grpId="0" nodeType="withEffect">
                                  <p:stCondLst>
                                    <p:cond delay="10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4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3" grpId="0" animBg="1"/>
      <p:bldP spid="5" grpId="0"/>
      <p:bldP spid="7" grpId="0"/>
      <p:bldP spid="8" grpId="0"/>
      <p:bldP spid="9" grpId="0"/>
      <p:bldP spid="10" grpId="0"/>
      <p:bldP spid="11" grpId="0"/>
      <p:bldP spid="12" grpId="0"/>
      <p:bldP spid="14" grpId="0"/>
      <p:bldP spid="15" grpId="0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62FB7743-69B7-1291-1A64-181E8284A66E}"/>
              </a:ext>
            </a:extLst>
          </p:cNvPr>
          <p:cNvSpPr/>
          <p:nvPr/>
        </p:nvSpPr>
        <p:spPr>
          <a:xfrm>
            <a:off x="746311" y="1266295"/>
            <a:ext cx="4000501" cy="8717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0D3AD74-C8F8-968D-F8BC-51CC9B856496}"/>
              </a:ext>
            </a:extLst>
          </p:cNvPr>
          <p:cNvSpPr txBox="1"/>
          <p:nvPr/>
        </p:nvSpPr>
        <p:spPr>
          <a:xfrm>
            <a:off x="797578" y="1377887"/>
            <a:ext cx="3897966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Can you send a message to another </a:t>
            </a:r>
          </a:p>
          <a:p>
            <a:r>
              <a:rPr lang="en-US"/>
              <a:t>Claude Code? Research if you need to.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177191BC-C5C5-28AD-185C-09DC29250446}"/>
              </a:ext>
            </a:extLst>
          </p:cNvPr>
          <p:cNvSpPr/>
          <p:nvPr/>
        </p:nvSpPr>
        <p:spPr>
          <a:xfrm>
            <a:off x="726142" y="3543300"/>
            <a:ext cx="5943599" cy="779929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ight Arrow 6">
            <a:extLst>
              <a:ext uri="{FF2B5EF4-FFF2-40B4-BE49-F238E27FC236}">
                <a16:creationId xmlns:a16="http://schemas.microsoft.com/office/drawing/2014/main" id="{187C0998-E055-7EB4-2C95-44A3D6D53B96}"/>
              </a:ext>
            </a:extLst>
          </p:cNvPr>
          <p:cNvSpPr/>
          <p:nvPr/>
        </p:nvSpPr>
        <p:spPr>
          <a:xfrm>
            <a:off x="4901453" y="1526240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8CA133C-7292-18A7-E238-334B78392B0D}"/>
              </a:ext>
            </a:extLst>
          </p:cNvPr>
          <p:cNvSpPr txBox="1"/>
          <p:nvPr/>
        </p:nvSpPr>
        <p:spPr>
          <a:xfrm>
            <a:off x="797578" y="3616220"/>
            <a:ext cx="581165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My iterm2 window is split into left panel and right panel.</a:t>
            </a:r>
          </a:p>
          <a:p>
            <a:r>
              <a:rPr lang="en-US"/>
              <a:t>How can I send message to right panel from the left panel? </a:t>
            </a:r>
          </a:p>
        </p:txBody>
      </p:sp>
      <p:sp>
        <p:nvSpPr>
          <p:cNvPr id="9" name="Right Arrow 8">
            <a:extLst>
              <a:ext uri="{FF2B5EF4-FFF2-40B4-BE49-F238E27FC236}">
                <a16:creationId xmlns:a16="http://schemas.microsoft.com/office/drawing/2014/main" id="{6F588875-B06B-FEC4-288E-A58F483CAD62}"/>
              </a:ext>
            </a:extLst>
          </p:cNvPr>
          <p:cNvSpPr/>
          <p:nvPr/>
        </p:nvSpPr>
        <p:spPr>
          <a:xfrm>
            <a:off x="6815138" y="3795495"/>
            <a:ext cx="746312" cy="349623"/>
          </a:xfrm>
          <a:prstGeom prst="rightArrow">
            <a:avLst/>
          </a:prstGeom>
          <a:noFill/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16923EF3-2320-7574-ECB5-C77D44328F06}"/>
              </a:ext>
            </a:extLst>
          </p:cNvPr>
          <p:cNvSpPr txBox="1"/>
          <p:nvPr/>
        </p:nvSpPr>
        <p:spPr>
          <a:xfrm>
            <a:off x="2365421" y="5008592"/>
            <a:ext cx="737697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Sure! You can use </a:t>
            </a:r>
            <a:r>
              <a:rPr lang="en-US" b="1"/>
              <a:t>AppleScript</a:t>
            </a:r>
            <a:r>
              <a:rPr lang="en-US"/>
              <a:t> to talk to specific iterm2. Here’s how: 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F141F6F-539A-0B66-E305-4A0686AF2198}"/>
              </a:ext>
            </a:extLst>
          </p:cNvPr>
          <p:cNvSpPr txBox="1"/>
          <p:nvPr/>
        </p:nvSpPr>
        <p:spPr>
          <a:xfrm>
            <a:off x="2365421" y="5407039"/>
            <a:ext cx="757867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285750" indent="-285750">
              <a:buFontTx/>
              <a:buChar char="-"/>
            </a:pPr>
            <a:r>
              <a:rPr lang="en-US"/>
              <a:t>You can use </a:t>
            </a:r>
            <a:r>
              <a:rPr lang="en-US" b="1"/>
              <a:t>tmux</a:t>
            </a:r>
            <a:r>
              <a:rPr lang="en-US"/>
              <a:t> to send messages to different windows in any terminal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3295FBC-7DCC-40AC-5A4B-D2E71443EF95}"/>
              </a:ext>
            </a:extLst>
          </p:cNvPr>
          <p:cNvSpPr txBox="1"/>
          <p:nvPr/>
        </p:nvSpPr>
        <p:spPr>
          <a:xfrm>
            <a:off x="5802406" y="1506531"/>
            <a:ext cx="618144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answer injection: </a:t>
            </a:r>
            <a:r>
              <a:rPr lang="en-US"/>
              <a:t>does Claude Code have support for it?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5031B8F7-7CD6-C671-EBE0-90CA0EF031BD}"/>
              </a:ext>
            </a:extLst>
          </p:cNvPr>
          <p:cNvSpPr txBox="1"/>
          <p:nvPr/>
        </p:nvSpPr>
        <p:spPr>
          <a:xfrm>
            <a:off x="7706847" y="3775786"/>
            <a:ext cx="365311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describing what I am trying to do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1736B00-FCB0-B8C6-DE31-346791E3A0B1}"/>
              </a:ext>
            </a:extLst>
          </p:cNvPr>
          <p:cNvSpPr txBox="1"/>
          <p:nvPr/>
        </p:nvSpPr>
        <p:spPr>
          <a:xfrm>
            <a:off x="7453596" y="1904978"/>
            <a:ext cx="25594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not bringing up terminals</a:t>
            </a:r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DD3801C3-7D86-8CAE-2E73-54265EE07BB3}"/>
              </a:ext>
            </a:extLst>
          </p:cNvPr>
          <p:cNvSpPr/>
          <p:nvPr/>
        </p:nvSpPr>
        <p:spPr>
          <a:xfrm>
            <a:off x="4394851" y="5023426"/>
            <a:ext cx="1165508" cy="36300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4364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9" grpId="0" animBg="1"/>
      <p:bldP spid="10" grpId="0"/>
      <p:bldP spid="12" grpId="0"/>
      <p:bldP spid="14" grpId="0"/>
      <p:bldP spid="15" grpId="0"/>
      <p:bldP spid="16" grpId="0"/>
      <p:bldP spid="17" grpId="0" animBg="1"/>
    </p:bldLst>
  </p:timing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0557E2-E262-3EFE-170A-13576B18F8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7E4151-79C6-49F0-420D-9439665B8D3F}"/>
              </a:ext>
            </a:extLst>
          </p:cNvPr>
          <p:cNvSpPr txBox="1"/>
          <p:nvPr/>
        </p:nvSpPr>
        <p:spPr>
          <a:xfrm>
            <a:off x="3350453" y="2992946"/>
            <a:ext cx="402706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#28) </a:t>
            </a:r>
            <a:r>
              <a:rPr lang="en-US" sz="4400"/>
              <a:t>Tell me a lie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FDEC478-3D73-F8C8-0677-48EFA32834C8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B769922-19DA-5035-B973-C43BCFAC4AC8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125FA25-D6D5-228E-2C73-C16A74688B60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5EC50694-6772-88E0-B5D6-56C5093A433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63434D2F-9A05-FE03-58CD-30BE671355F4}"/>
              </a:ext>
            </a:extLst>
          </p:cNvPr>
          <p:cNvSpPr txBox="1"/>
          <p:nvPr/>
        </p:nvSpPr>
        <p:spPr>
          <a:xfrm>
            <a:off x="3781726" y="4886696"/>
            <a:ext cx="41937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rgbClr val="0070C0"/>
                </a:solidFill>
              </a:rPr>
              <a:t>What’s 2 + 2? Give me 5 options</a:t>
            </a:r>
          </a:p>
        </p:txBody>
      </p:sp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493C94C9-B554-1EF0-8ED7-334074D2A2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51189" y="4577790"/>
            <a:ext cx="630537" cy="557431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BADFFEE3-9876-C899-C26D-CACC537F370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0977" y="5095955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174374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C3B8465-61BC-3C63-74F9-29F1F56F391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A181B28-23EE-D249-74A9-E97D2FA9BD6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62728" y="870215"/>
            <a:ext cx="4544125" cy="2887952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B83070-8A74-9806-679B-6C6ED8CF553E}"/>
              </a:ext>
            </a:extLst>
          </p:cNvPr>
          <p:cNvSpPr txBox="1"/>
          <p:nvPr/>
        </p:nvSpPr>
        <p:spPr>
          <a:xfrm>
            <a:off x="386464" y="3963305"/>
            <a:ext cx="253300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Claude Sonnet 4.5:</a:t>
            </a:r>
          </a:p>
        </p:txBody>
      </p:sp>
      <p:pic>
        <p:nvPicPr>
          <p:cNvPr id="10" name="Picture 9" descr="A black background with white text&#10;&#10;AI-generated content may be incorrect.">
            <a:extLst>
              <a:ext uri="{FF2B5EF4-FFF2-40B4-BE49-F238E27FC236}">
                <a16:creationId xmlns:a16="http://schemas.microsoft.com/office/drawing/2014/main" id="{AF5D827D-6717-42ED-9DB4-1B18E88406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67998" y="4424970"/>
            <a:ext cx="10822811" cy="170688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D49411A-8E5C-FC20-B00A-6C5DCD69D70E}"/>
              </a:ext>
            </a:extLst>
          </p:cNvPr>
          <p:cNvSpPr txBox="1"/>
          <p:nvPr/>
        </p:nvSpPr>
        <p:spPr>
          <a:xfrm>
            <a:off x="386464" y="408550"/>
            <a:ext cx="153760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Gemini 2.5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D3D7D20-AD27-DFB2-261D-067C587F83BC}"/>
              </a:ext>
            </a:extLst>
          </p:cNvPr>
          <p:cNvSpPr txBox="1"/>
          <p:nvPr/>
        </p:nvSpPr>
        <p:spPr>
          <a:xfrm>
            <a:off x="3961818" y="5128123"/>
            <a:ext cx="42351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</a:rPr>
              <a:t>: ) </a:t>
            </a:r>
          </a:p>
        </p:txBody>
      </p:sp>
    </p:spTree>
    <p:extLst>
      <p:ext uri="{BB962C8B-B14F-4D97-AF65-F5344CB8AC3E}">
        <p14:creationId xmlns:p14="http://schemas.microsoft.com/office/powerpoint/2010/main" val="246983113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</p:bldLst>
  </p:timing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AB5A72-2E7D-AE70-A5E2-38FA9646431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C1430375-6E57-646F-5827-2172F3B50C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82488FF5-D54B-73AF-0488-84BD100ABBD4}"/>
              </a:ext>
            </a:extLst>
          </p:cNvPr>
          <p:cNvSpPr/>
          <p:nvPr/>
        </p:nvSpPr>
        <p:spPr>
          <a:xfrm>
            <a:off x="7189557" y="4843972"/>
            <a:ext cx="4891240" cy="14591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7D29F61A-4DB3-1DD6-1B5D-058F60D13691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76093638-7C2A-47AE-D350-D04FAF39AA87}"/>
              </a:ext>
            </a:extLst>
          </p:cNvPr>
          <p:cNvSpPr/>
          <p:nvPr/>
        </p:nvSpPr>
        <p:spPr>
          <a:xfrm>
            <a:off x="5521568" y="4293747"/>
            <a:ext cx="845030" cy="10321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FF2D7AD5-64B9-874B-D5E9-CFAEFB1B0C12}"/>
              </a:ext>
            </a:extLst>
          </p:cNvPr>
          <p:cNvSpPr/>
          <p:nvPr/>
        </p:nvSpPr>
        <p:spPr>
          <a:xfrm>
            <a:off x="5436359" y="5325857"/>
            <a:ext cx="1178672" cy="86553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AE66210A-2F50-01CC-A33C-0229DF5AE763}"/>
              </a:ext>
            </a:extLst>
          </p:cNvPr>
          <p:cNvSpPr/>
          <p:nvPr/>
        </p:nvSpPr>
        <p:spPr>
          <a:xfrm>
            <a:off x="5899682" y="5999870"/>
            <a:ext cx="1074458" cy="51150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8E7F6E9-80B0-621A-FBF4-0186A559CFB4}"/>
              </a:ext>
            </a:extLst>
          </p:cNvPr>
          <p:cNvSpPr/>
          <p:nvPr/>
        </p:nvSpPr>
        <p:spPr>
          <a:xfrm>
            <a:off x="7085343" y="6303078"/>
            <a:ext cx="1297820" cy="39114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10B2224-29D8-3611-6ACB-FA8770D3CF7F}"/>
              </a:ext>
            </a:extLst>
          </p:cNvPr>
          <p:cNvSpPr/>
          <p:nvPr/>
        </p:nvSpPr>
        <p:spPr>
          <a:xfrm>
            <a:off x="6615031" y="5274610"/>
            <a:ext cx="574526" cy="72525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65071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9" grpId="0" animBg="1"/>
      <p:bldP spid="10" grpId="0" animBg="1"/>
    </p:bld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7AE46AB-5501-E32D-F17E-7DC643945F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3754D2A-32E1-4568-3D42-B77C539143B8}"/>
              </a:ext>
            </a:extLst>
          </p:cNvPr>
          <p:cNvSpPr txBox="1"/>
          <p:nvPr/>
        </p:nvSpPr>
        <p:spPr>
          <a:xfrm>
            <a:off x="3032226" y="2986484"/>
            <a:ext cx="364881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#29) </a:t>
            </a:r>
            <a:r>
              <a:rPr lang="en-US" sz="4400"/>
              <a:t>Cast Wide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9FE69BE-3908-FDF2-97D4-15DA0BFB613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3B311A3-A622-8285-810A-E884223A259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873E8D2-4648-6340-1D11-3251E7FBD29A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93E352-5E95-067F-9F03-EDB4DFFB5E4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0713603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A09EBE28-B025-514A-1004-733B01C81C64}"/>
              </a:ext>
            </a:extLst>
          </p:cNvPr>
          <p:cNvSpPr txBox="1"/>
          <p:nvPr/>
        </p:nvSpPr>
        <p:spPr>
          <a:xfrm>
            <a:off x="4143157" y="2935141"/>
            <a:ext cx="276588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AI is extremely well read</a:t>
            </a:r>
          </a:p>
        </p:txBody>
      </p:sp>
      <p:sp>
        <p:nvSpPr>
          <p:cNvPr id="8" name="What kind">
            <a:extLst>
              <a:ext uri="{FF2B5EF4-FFF2-40B4-BE49-F238E27FC236}">
                <a16:creationId xmlns:a16="http://schemas.microsoft.com/office/drawing/2014/main" id="{C8BECA28-5052-5DD9-D6E9-78D75A21629A}"/>
              </a:ext>
            </a:extLst>
          </p:cNvPr>
          <p:cNvSpPr txBox="1"/>
          <p:nvPr/>
        </p:nvSpPr>
        <p:spPr>
          <a:xfrm>
            <a:off x="3740752" y="2051742"/>
            <a:ext cx="471049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Answer Injection Learnings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4D9F709-D9E1-F74D-AFDD-08F118987283}"/>
              </a:ext>
            </a:extLst>
          </p:cNvPr>
          <p:cNvSpPr txBox="1"/>
          <p:nvPr/>
        </p:nvSpPr>
        <p:spPr>
          <a:xfrm>
            <a:off x="4143157" y="3482758"/>
            <a:ext cx="292727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 Don’t accidentally limit AI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391226B-7894-817B-C7D3-B01F2E46DE96}"/>
              </a:ext>
            </a:extLst>
          </p:cNvPr>
          <p:cNvSpPr txBox="1"/>
          <p:nvPr/>
        </p:nvSpPr>
        <p:spPr>
          <a:xfrm>
            <a:off x="6314448" y="5165445"/>
            <a:ext cx="29915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Ink Free" panose="03080402000500000000" pitchFamily="66" charset="0"/>
              </a:rPr>
              <a:t>Can we do better?</a:t>
            </a:r>
            <a:endParaRPr lang="en-US" sz="2800" b="1">
              <a:latin typeface="Ink Free" panose="03080402000500000000" pitchFamily="66" charset="0"/>
            </a:endParaRP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3E31E1AB-A88E-BA66-8257-43009A2CB21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04B42F22-0BB0-D0DC-7CF0-56692C1CEDC3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85043E37-EB0B-CFFB-778B-8FD198056132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55A785C6-3C35-F143-7124-65B0A10231F2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FA65227-6530-5A07-F348-B6C4184463A4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8822045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9" grpId="0"/>
      <p:bldP spid="10" grpId="0"/>
    </p:bldLst>
  </p:timing>
</p:sld>
</file>

<file path=ppt/slides/slide1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36F4036-0B69-5E59-6376-83B5F80D08E1}"/>
              </a:ext>
            </a:extLst>
          </p:cNvPr>
          <p:cNvSpPr txBox="1"/>
          <p:nvPr/>
        </p:nvSpPr>
        <p:spPr>
          <a:xfrm>
            <a:off x="1053297" y="2274838"/>
            <a:ext cx="990792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Please read the project description file and give us suggestions on what technologies we can use to interface with the email.</a:t>
            </a:r>
          </a:p>
          <a:p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050ECEC2-568E-743D-DE15-420F403DA220}"/>
              </a:ext>
            </a:extLst>
          </p:cNvPr>
          <p:cNvSpPr/>
          <p:nvPr/>
        </p:nvSpPr>
        <p:spPr>
          <a:xfrm>
            <a:off x="918735" y="3032035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67E203C-915A-58C0-23B4-44B01A2479AF}"/>
              </a:ext>
            </a:extLst>
          </p:cNvPr>
          <p:cNvSpPr txBox="1"/>
          <p:nvPr/>
        </p:nvSpPr>
        <p:spPr>
          <a:xfrm>
            <a:off x="5618056" y="3475421"/>
            <a:ext cx="400622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Notice Answer Injection?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6437467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/>
    </p:bldLst>
  </p:timing>
</p:sld>
</file>

<file path=ppt/slides/slide1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>
            <a:extLst>
              <a:ext uri="{FF2B5EF4-FFF2-40B4-BE49-F238E27FC236}">
                <a16:creationId xmlns:a16="http://schemas.microsoft.com/office/drawing/2014/main" id="{45505D08-496E-C6C0-6E90-180FD7BC0106}"/>
              </a:ext>
            </a:extLst>
          </p:cNvPr>
          <p:cNvSpPr txBox="1"/>
          <p:nvPr/>
        </p:nvSpPr>
        <p:spPr>
          <a:xfrm>
            <a:off x="232383" y="250338"/>
            <a:ext cx="6097162" cy="618630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10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Based on the project description, here are technology suggestions for interfacing with the Outlook-hosted email: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API Options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Microsoft Graph API - Native Outlook/Exchange integration, requires Azure AD app registration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IMAP with OAuth2 - Standard protocol support for Outlook, more universal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Exchange Web Services (EWS) - Older but still supported Microsoft API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Server/Service Approaches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 packages: RDCOMClient for direct Outlook COM interface on Windows, gmailr (adaptable), mailR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Intermediate service: Python/Node.js service handling email → R consumes via REST/files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PowerShell bridge: Use PowerShell's Exchange cmdlets, call from R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Third-Party Clients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Zapier/Power Automate - No-code email triggers → webhook to R service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IFTTT - Simple email-based triggers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Dedicated email parsing services (Mailparser, Email Parser)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Recommendation: Start with Microsoft Graph API if you can handle OAuth setup, or IMAP with OAuth2 for simpler authentication. Both work well with R's HTTP capabilities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and your Windows/Outlook environment.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Which approach interests you most, or would you like me to dive deeper into any of these options?</a:t>
            </a: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10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10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endParaRPr lang="en-US" sz="1100">
              <a:solidFill>
                <a:srgbClr val="080808"/>
              </a:solidFill>
              <a:effectLst/>
              <a:latin typeface="Menlo-Regular" panose="020B0609030804020204" pitchFamily="49" charset="0"/>
            </a:endParaRP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9E9D7F5B-528D-6208-880D-873A2BFF1E54}"/>
              </a:ext>
            </a:extLst>
          </p:cNvPr>
          <p:cNvSpPr/>
          <p:nvPr/>
        </p:nvSpPr>
        <p:spPr>
          <a:xfrm>
            <a:off x="7319535" y="2638496"/>
            <a:ext cx="4134895" cy="140999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47687DD-AAE6-B075-9C65-D02511ABFB09}"/>
              </a:ext>
            </a:extLst>
          </p:cNvPr>
          <p:cNvSpPr txBox="1"/>
          <p:nvPr/>
        </p:nvSpPr>
        <p:spPr>
          <a:xfrm>
            <a:off x="7417259" y="2701985"/>
            <a:ext cx="5078932" cy="147732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ideas can be around: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going against an api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the server itself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80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  <a:t>third party email client</a:t>
            </a:r>
            <a:br>
              <a:rPr lang="en-US" sz="1800">
                <a:solidFill>
                  <a:srgbClr val="080808"/>
                </a:solidFill>
                <a:effectLst/>
                <a:latin typeface="Fira Code" pitchFamily="49" charset="0"/>
              </a:rPr>
            </a:br>
            <a:endParaRPr lang="en-US" sz="1800">
              <a:solidFill>
                <a:srgbClr val="080808"/>
              </a:solidFill>
              <a:effectLst/>
              <a:latin typeface="Fira Code" pitchFamily="49" charset="0"/>
            </a:endParaRPr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AD9A92C-3571-461E-B6D2-32560C268B33}"/>
              </a:ext>
            </a:extLst>
          </p:cNvPr>
          <p:cNvSpPr/>
          <p:nvPr/>
        </p:nvSpPr>
        <p:spPr>
          <a:xfrm>
            <a:off x="72974" y="710812"/>
            <a:ext cx="6256571" cy="146699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9AF5A4DB-D11F-BD68-A344-8BD4F673F953}"/>
              </a:ext>
            </a:extLst>
          </p:cNvPr>
          <p:cNvSpPr/>
          <p:nvPr/>
        </p:nvSpPr>
        <p:spPr>
          <a:xfrm>
            <a:off x="72973" y="2253429"/>
            <a:ext cx="6256571" cy="129249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70BD6066-2B79-49C3-2DB1-6FFF3BC4FD5F}"/>
              </a:ext>
            </a:extLst>
          </p:cNvPr>
          <p:cNvSpPr/>
          <p:nvPr/>
        </p:nvSpPr>
        <p:spPr>
          <a:xfrm>
            <a:off x="72973" y="3626082"/>
            <a:ext cx="6256571" cy="1106462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29EB473-5D59-6D33-D9BD-973FA8D9B8E3}"/>
              </a:ext>
            </a:extLst>
          </p:cNvPr>
          <p:cNvSpPr txBox="1"/>
          <p:nvPr/>
        </p:nvSpPr>
        <p:spPr>
          <a:xfrm>
            <a:off x="7319535" y="5176881"/>
            <a:ext cx="380104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Only what we asked for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26353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4" grpId="0"/>
    </p:bldLst>
  </p:timing>
</p:sld>
</file>

<file path=ppt/slides/slide1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9D3DBFE-C043-6729-73C4-EADE0524B6C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0C4C372-FED5-3FA9-01AA-8C613558EB2B}"/>
              </a:ext>
            </a:extLst>
          </p:cNvPr>
          <p:cNvSpPr txBox="1"/>
          <p:nvPr/>
        </p:nvSpPr>
        <p:spPr>
          <a:xfrm>
            <a:off x="256521" y="191780"/>
            <a:ext cx="6097162" cy="62324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what would be the simplest way?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Menlo-Regular" panose="020B0609030804020204" pitchFamily="49" charset="0"/>
              </a:rPr>
              <a:t>⏺ 🍀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IMAP with basic authentication would be the simplest approach.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Here's why: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Simplest Option: R + IMAP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Use R's mailR or RCurl package to connect directly to Outlook's IMAP server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Just need email credentials (username/password)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No OAuth setup, no API registrations, no intermediate services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Set up Outlook to auto-forward/save emails to a folder as .eml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R script monitors the folder and processes new files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-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Zero network complexity, just file I/O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The IMAP approach would be ~20 lines of R code to: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1.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Connect to outlook.office365.com:993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2.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Search for unread emails from specific senders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3.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Parse email content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4.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Mark as read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5.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Insert into SQLite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Want me to show you what the R code would look like for the IMAP approach?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033B3"/>
                </a:solidFill>
                <a:effectLst/>
                <a:latin typeface="Fira Code" pitchFamily="49" charset="0"/>
              </a:rPr>
              <a:t>&gt; </a:t>
            </a: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Even Simpler Alternative: File Monitoring</a:t>
            </a: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Set up Outlook to auto-forward/save emails to a folder as .eml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R script monitors the folder and processes new files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  <a:t>    - Zero network complexity, just file I/O</a:t>
            </a: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br>
              <a:rPr lang="en-US" sz="1050">
                <a:solidFill>
                  <a:srgbClr val="067D17"/>
                </a:solidFill>
                <a:effectLst/>
                <a:latin typeface="Fira Code" pitchFamily="49" charset="0"/>
              </a:rPr>
            </a:br>
            <a:r>
              <a:rPr lang="en-US" sz="1050">
                <a:solidFill>
                  <a:srgbClr val="080808"/>
                </a:solidFill>
                <a:effectLst/>
                <a:latin typeface="Fira Code" pitchFamily="49" charset="0"/>
              </a:rPr>
              <a:t>How do we do this in outlook?</a:t>
            </a:r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D4534BBB-97B9-33D7-5755-44CDF5834C27}"/>
              </a:ext>
            </a:extLst>
          </p:cNvPr>
          <p:cNvSpPr/>
          <p:nvPr/>
        </p:nvSpPr>
        <p:spPr>
          <a:xfrm>
            <a:off x="183825" y="2246447"/>
            <a:ext cx="6097162" cy="9155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FCC70FB-F45B-9664-6FAF-7748AA6FD7C6}"/>
              </a:ext>
            </a:extLst>
          </p:cNvPr>
          <p:cNvSpPr/>
          <p:nvPr/>
        </p:nvSpPr>
        <p:spPr>
          <a:xfrm>
            <a:off x="256521" y="191780"/>
            <a:ext cx="6024466" cy="241965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68EFEB-C108-E0D2-7831-F1A6424DC958}"/>
              </a:ext>
            </a:extLst>
          </p:cNvPr>
          <p:cNvSpPr txBox="1"/>
          <p:nvPr/>
        </p:nvSpPr>
        <p:spPr>
          <a:xfrm>
            <a:off x="6718078" y="2442617"/>
            <a:ext cx="40911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suggested something else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399B2B-37D4-71A6-90C2-AD87EA8895A0}"/>
              </a:ext>
            </a:extLst>
          </p:cNvPr>
          <p:cNvSpPr txBox="1"/>
          <p:nvPr/>
        </p:nvSpPr>
        <p:spPr>
          <a:xfrm>
            <a:off x="6718078" y="115107"/>
            <a:ext cx="473398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deliberately asking for simpler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028568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10" grpId="0"/>
      <p:bldP spid="11" grpId="0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30E21F8-EC5F-B90E-EBC5-28DD3872B8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ACB1228-DDB9-BEC4-0D7A-1CBBB8002C65}"/>
              </a:ext>
            </a:extLst>
          </p:cNvPr>
          <p:cNvSpPr txBox="1"/>
          <p:nvPr/>
        </p:nvSpPr>
        <p:spPr>
          <a:xfrm>
            <a:off x="2879839" y="2998650"/>
            <a:ext cx="607236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4400"/>
              <a:t>Knowledge Document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758673A-49F9-E856-91E6-5B0B5764609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FFCA9B85-D734-1EB8-CFFB-1770FD0BA483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8DF03909-1B40-BF9D-81D8-90A9567941B0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7645DC-6BA1-D532-9B24-2339EB3315BA}"/>
              </a:ext>
            </a:extLst>
          </p:cNvPr>
          <p:cNvSpPr txBox="1"/>
          <p:nvPr/>
        </p:nvSpPr>
        <p:spPr>
          <a:xfrm>
            <a:off x="4244392" y="5132917"/>
            <a:ext cx="303371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Here’s how we do it: 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0151C883-B186-944B-E411-BA22599412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03791" y="487238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5DB74C4F-2142-9CCC-8FF0-4AB8CF4B33B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162458" y="5319956"/>
            <a:ext cx="549332" cy="482747"/>
          </a:xfrm>
          <a:prstGeom prst="rect">
            <a:avLst/>
          </a:prstGeom>
        </p:spPr>
      </p:pic>
      <p:pic>
        <p:nvPicPr>
          <p:cNvPr id="17" name="Picture 16" descr="A group of black and white papers with text&#10;&#10;AI-generated content may be incorrect.">
            <a:extLst>
              <a:ext uri="{FF2B5EF4-FFF2-40B4-BE49-F238E27FC236}">
                <a16:creationId xmlns:a16="http://schemas.microsoft.com/office/drawing/2014/main" id="{602FAEE7-3790-9DE5-A827-39A8701B9E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81490" y="4583009"/>
            <a:ext cx="2319508" cy="1956639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461FFE41-66C5-05A8-7E16-E0644AF77CA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557EEC6-15FE-5B95-42DB-4198015C64FF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3962155180"/>
      </p:ext>
    </p:extLst>
  </p:cSld>
  <p:clrMapOvr>
    <a:masterClrMapping/>
  </p:clrMapOvr>
</p:sld>
</file>

<file path=ppt/slides/slide1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2EA9DE-7683-474A-7541-2C28D60A5D9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What kind">
            <a:extLst>
              <a:ext uri="{FF2B5EF4-FFF2-40B4-BE49-F238E27FC236}">
                <a16:creationId xmlns:a16="http://schemas.microsoft.com/office/drawing/2014/main" id="{25FE7F8B-1C57-DD36-AC6C-831F05FBF347}"/>
              </a:ext>
            </a:extLst>
          </p:cNvPr>
          <p:cNvSpPr txBox="1"/>
          <p:nvPr/>
        </p:nvSpPr>
        <p:spPr>
          <a:xfrm>
            <a:off x="1612416" y="1451591"/>
            <a:ext cx="86693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Cast Wide: deliberately look for your blind spots</a:t>
            </a:r>
          </a:p>
        </p:txBody>
      </p:sp>
      <p:pic>
        <p:nvPicPr>
          <p:cNvPr id="11" name="done_person">
            <a:extLst>
              <a:ext uri="{FF2B5EF4-FFF2-40B4-BE49-F238E27FC236}">
                <a16:creationId xmlns:a16="http://schemas.microsoft.com/office/drawing/2014/main" id="{5809B52D-8468-CEC8-EB35-7BC3BB68B5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CD57A464-C0A6-5BD6-E9AB-0CF63AA80AE6}"/>
              </a:ext>
            </a:extLst>
          </p:cNvPr>
          <p:cNvGrpSpPr/>
          <p:nvPr/>
        </p:nvGrpSpPr>
        <p:grpSpPr>
          <a:xfrm rot="19778353">
            <a:off x="10116285" y="4059725"/>
            <a:ext cx="1111948" cy="1329356"/>
            <a:chOff x="11143191" y="4059567"/>
            <a:chExt cx="803974" cy="925248"/>
          </a:xfrm>
        </p:grpSpPr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A9845C02-3A7D-BAD6-B8B3-520C25942F43}"/>
                </a:ext>
              </a:extLst>
            </p:cNvPr>
            <p:cNvSpPr txBox="1"/>
            <p:nvPr/>
          </p:nvSpPr>
          <p:spPr>
            <a:xfrm rot="2546690">
              <a:off x="11813599" y="4063685"/>
              <a:ext cx="133566" cy="9211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endParaRPr lang="en-US" sz="8000">
                <a:latin typeface="Ink Free" panose="03080402000500000000" pitchFamily="66" charset="0"/>
              </a:endParaRP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3B64ADB9-4DD9-2B82-F2FC-5738D2416E3E}"/>
                </a:ext>
              </a:extLst>
            </p:cNvPr>
            <p:cNvSpPr txBox="1"/>
            <p:nvPr/>
          </p:nvSpPr>
          <p:spPr>
            <a:xfrm rot="1947171">
              <a:off x="11143191" y="4059567"/>
              <a:ext cx="530915" cy="70691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endParaRPr lang="en-US" sz="6000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FDF949A0-F00F-1815-3D93-F1F37A5AEAA2}"/>
              </a:ext>
            </a:extLst>
          </p:cNvPr>
          <p:cNvSpPr txBox="1"/>
          <p:nvPr/>
        </p:nvSpPr>
        <p:spPr>
          <a:xfrm>
            <a:off x="2168240" y="2405760"/>
            <a:ext cx="726513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solutions have we not even considered?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4892F16-3167-8476-ADC3-370FF104A9C9}"/>
              </a:ext>
            </a:extLst>
          </p:cNvPr>
          <p:cNvSpPr txBox="1"/>
          <p:nvPr/>
        </p:nvSpPr>
        <p:spPr>
          <a:xfrm>
            <a:off x="2168240" y="3003637"/>
            <a:ext cx="453681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make this simpler?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E5E4CC5-082B-0A16-D56E-8055EB107B52}"/>
              </a:ext>
            </a:extLst>
          </p:cNvPr>
          <p:cNvSpPr txBox="1"/>
          <p:nvPr/>
        </p:nvSpPr>
        <p:spPr>
          <a:xfrm>
            <a:off x="2168239" y="3610203"/>
            <a:ext cx="5819222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Can we do even simpler than that?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753D2F14-EAF6-9C97-F640-58EE68BA076F}"/>
              </a:ext>
            </a:extLst>
          </p:cNvPr>
          <p:cNvSpPr txBox="1"/>
          <p:nvPr/>
        </p:nvSpPr>
        <p:spPr>
          <a:xfrm>
            <a:off x="2157221" y="4208080"/>
            <a:ext cx="79351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What entirely different approch would also work?</a:t>
            </a:r>
            <a:endParaRPr lang="en-US" sz="2800" b="1">
              <a:latin typeface="Ink Free" panose="03080402000500000000" pitchFamily="66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A5AAAF5-D8DC-4ED1-3F56-9CB30BF0CBAF}"/>
              </a:ext>
            </a:extLst>
          </p:cNvPr>
          <p:cNvSpPr txBox="1"/>
          <p:nvPr/>
        </p:nvSpPr>
        <p:spPr>
          <a:xfrm>
            <a:off x="1474941" y="5654103"/>
            <a:ext cx="865172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Get it to teach you what you don’t know you don’t know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330299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16" grpId="0"/>
      <p:bldP spid="17" grpId="0"/>
      <p:bldP spid="2" grpId="0"/>
      <p:bldP spid="3" grpId="0"/>
    </p:bldLst>
  </p:timing>
</p:sld>
</file>

<file path=ppt/slides/slide1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AA72938-6094-27F1-007C-CA57F9FDBB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44A65E4-2BF3-61E9-6DB2-EE98B8A0E36C}"/>
              </a:ext>
            </a:extLst>
          </p:cNvPr>
          <p:cNvSpPr txBox="1"/>
          <p:nvPr/>
        </p:nvSpPr>
        <p:spPr>
          <a:xfrm>
            <a:off x="3032226" y="2986484"/>
            <a:ext cx="535755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#30) </a:t>
            </a:r>
            <a:r>
              <a:rPr lang="en-US" sz="4400"/>
              <a:t>Reverse Direction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B302302-6B76-4ED3-D32E-F7037F1D89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5066DFB-B6EC-FEDB-55C8-15577FC4F74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E1B9FA-27EF-B54A-5229-B67B0326AE7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7100B10-8C49-6A04-0892-4B19284598C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70375185"/>
      </p:ext>
    </p:extLst>
  </p:cSld>
  <p:clrMapOvr>
    <a:masterClrMapping/>
  </p:clrMapOvr>
</p:sld>
</file>

<file path=ppt/slides/slide1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91D640-7042-60A5-7E48-5ADB12B72AA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A63B193D-B933-EC55-7860-D8F69752B106}"/>
              </a:ext>
            </a:extLst>
          </p:cNvPr>
          <p:cNvSpPr txBox="1"/>
          <p:nvPr/>
        </p:nvSpPr>
        <p:spPr>
          <a:xfrm>
            <a:off x="1643310" y="2033141"/>
            <a:ext cx="1182295" cy="4635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inertia </a:t>
            </a:r>
          </a:p>
        </p:txBody>
      </p:sp>
      <p:pic>
        <p:nvPicPr>
          <p:cNvPr id="1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41914123-7930-5C94-B380-057623B4AC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3400" y="2381099"/>
            <a:ext cx="932891" cy="1982393"/>
          </a:xfrm>
          <a:prstGeom prst="rect">
            <a:avLst/>
          </a:prstGeom>
        </p:spPr>
      </p:pic>
      <p:pic>
        <p:nvPicPr>
          <p:cNvPr id="1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C44A240C-5E4B-4E17-D195-D5559148523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308747" y="2033141"/>
            <a:ext cx="938456" cy="2664860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743C9C69-D608-E737-E07C-9291A3B5D18E}"/>
              </a:ext>
            </a:extLst>
          </p:cNvPr>
          <p:cNvSpPr/>
          <p:nvPr/>
        </p:nvSpPr>
        <p:spPr>
          <a:xfrm>
            <a:off x="1787613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9076A56-F539-231B-BC3C-8225E9A6FBEC}"/>
              </a:ext>
            </a:extLst>
          </p:cNvPr>
          <p:cNvSpPr/>
          <p:nvPr/>
        </p:nvSpPr>
        <p:spPr>
          <a:xfrm>
            <a:off x="1787613" y="307774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C38EFD56-FC8A-8E77-A346-079FF05A960D}"/>
              </a:ext>
            </a:extLst>
          </p:cNvPr>
          <p:cNvSpPr/>
          <p:nvPr/>
        </p:nvSpPr>
        <p:spPr>
          <a:xfrm>
            <a:off x="1783750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ight Arrow 19">
            <a:extLst>
              <a:ext uri="{FF2B5EF4-FFF2-40B4-BE49-F238E27FC236}">
                <a16:creationId xmlns:a16="http://schemas.microsoft.com/office/drawing/2014/main" id="{732EF346-7849-D1C0-225C-CD056D3E6F1C}"/>
              </a:ext>
            </a:extLst>
          </p:cNvPr>
          <p:cNvSpPr/>
          <p:nvPr/>
        </p:nvSpPr>
        <p:spPr>
          <a:xfrm>
            <a:off x="1783750" y="394930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ACBE861-D7AF-65B4-D9CC-25EEB6004D49}"/>
              </a:ext>
            </a:extLst>
          </p:cNvPr>
          <p:cNvSpPr txBox="1"/>
          <p:nvPr/>
        </p:nvSpPr>
        <p:spPr>
          <a:xfrm>
            <a:off x="7644653" y="2033141"/>
            <a:ext cx="1774493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reverse</a:t>
            </a:r>
          </a:p>
        </p:txBody>
      </p:sp>
      <p:pic>
        <p:nvPicPr>
          <p:cNvPr id="5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5215FCA6-0AAA-383A-2312-568215701C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88888" y="2381099"/>
            <a:ext cx="932891" cy="1982393"/>
          </a:xfrm>
          <a:prstGeom prst="rect">
            <a:avLst/>
          </a:prstGeom>
        </p:spPr>
      </p:pic>
      <p:pic>
        <p:nvPicPr>
          <p:cNvPr id="6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65100D1F-E9D6-9937-3E6C-1EFE070AA86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44235" y="2033141"/>
            <a:ext cx="938456" cy="2664860"/>
          </a:xfrm>
          <a:prstGeom prst="rect">
            <a:avLst/>
          </a:prstGeom>
        </p:spPr>
      </p:pic>
      <p:sp>
        <p:nvSpPr>
          <p:cNvPr id="13" name="Right Arrow 12">
            <a:extLst>
              <a:ext uri="{FF2B5EF4-FFF2-40B4-BE49-F238E27FC236}">
                <a16:creationId xmlns:a16="http://schemas.microsoft.com/office/drawing/2014/main" id="{BE0B00DF-28AB-F8E0-606A-5F5C70A8BD81}"/>
              </a:ext>
            </a:extLst>
          </p:cNvPr>
          <p:cNvSpPr/>
          <p:nvPr/>
        </p:nvSpPr>
        <p:spPr>
          <a:xfrm>
            <a:off x="7823101" y="2646400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Right Arrow 20">
            <a:extLst>
              <a:ext uri="{FF2B5EF4-FFF2-40B4-BE49-F238E27FC236}">
                <a16:creationId xmlns:a16="http://schemas.microsoft.com/office/drawing/2014/main" id="{2480ABA5-BB14-8C9E-E796-A8B68AE0500C}"/>
              </a:ext>
            </a:extLst>
          </p:cNvPr>
          <p:cNvSpPr/>
          <p:nvPr/>
        </p:nvSpPr>
        <p:spPr>
          <a:xfrm flipH="1">
            <a:off x="7786060" y="3050207"/>
            <a:ext cx="901414" cy="378793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ight Arrow 21">
            <a:extLst>
              <a:ext uri="{FF2B5EF4-FFF2-40B4-BE49-F238E27FC236}">
                <a16:creationId xmlns:a16="http://schemas.microsoft.com/office/drawing/2014/main" id="{C9B7D24E-AD4F-4050-1D2C-CB5F82E3537E}"/>
              </a:ext>
            </a:extLst>
          </p:cNvPr>
          <p:cNvSpPr/>
          <p:nvPr/>
        </p:nvSpPr>
        <p:spPr>
          <a:xfrm>
            <a:off x="7819238" y="3517968"/>
            <a:ext cx="901416" cy="385162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Right Arrow 22">
            <a:extLst>
              <a:ext uri="{FF2B5EF4-FFF2-40B4-BE49-F238E27FC236}">
                <a16:creationId xmlns:a16="http://schemas.microsoft.com/office/drawing/2014/main" id="{CFCD2A57-90F7-A9B6-A808-7DEF8FF09D1B}"/>
              </a:ext>
            </a:extLst>
          </p:cNvPr>
          <p:cNvSpPr/>
          <p:nvPr/>
        </p:nvSpPr>
        <p:spPr>
          <a:xfrm flipH="1">
            <a:off x="7819237" y="3971542"/>
            <a:ext cx="901413" cy="362928"/>
          </a:xfrm>
          <a:prstGeom prst="righ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38552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4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1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17" grpId="1" animBg="1"/>
      <p:bldP spid="18" grpId="0" animBg="1"/>
      <p:bldP spid="19" grpId="0" animBg="1"/>
      <p:bldP spid="20" grpId="0" animBg="1"/>
      <p:bldP spid="4" grpId="0"/>
      <p:bldP spid="13" grpId="0" animBg="1"/>
      <p:bldP spid="21" grpId="0" animBg="1"/>
      <p:bldP spid="22" grpId="0" animBg="1"/>
      <p:bldP spid="23" grpId="0" animBg="1"/>
    </p:bldLst>
  </p:timing>
</p:sld>
</file>

<file path=ppt/slides/slide1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161A07-3CAF-38B7-1D24-DB38C705702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F1C5840-2070-E21E-CE8B-20C11DC9238B}"/>
              </a:ext>
            </a:extLst>
          </p:cNvPr>
          <p:cNvSpPr txBox="1"/>
          <p:nvPr/>
        </p:nvSpPr>
        <p:spPr>
          <a:xfrm>
            <a:off x="5204660" y="1507031"/>
            <a:ext cx="284199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/>
              <a:t>- What do you want to rename it to?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D629847-BE56-AA58-E035-8E7CD084A66D}"/>
              </a:ext>
            </a:extLst>
          </p:cNvPr>
          <p:cNvSpPr txBox="1"/>
          <p:nvPr/>
        </p:nvSpPr>
        <p:spPr>
          <a:xfrm>
            <a:off x="5204660" y="1892193"/>
            <a:ext cx="2910638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</a:t>
            </a:r>
            <a:r>
              <a:rPr lang="en-US" sz="1400" b="1"/>
              <a:t> </a:t>
            </a:r>
            <a:r>
              <a:rPr lang="en-US" sz="1400"/>
              <a:t>can you </a:t>
            </a:r>
            <a:r>
              <a:rPr lang="en-US" sz="1400" b="1"/>
              <a:t>suggest me a few options?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C35D557-9A23-B915-456B-A570581B8DBE}"/>
              </a:ext>
            </a:extLst>
          </p:cNvPr>
          <p:cNvSpPr txBox="1"/>
          <p:nvPr/>
        </p:nvSpPr>
        <p:spPr>
          <a:xfrm>
            <a:off x="5204660" y="2345549"/>
            <a:ext cx="6607899" cy="418576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1400"/>
              <a:t>🍀 Here are some naming options for claude-send-to.sh:</a:t>
            </a:r>
          </a:p>
          <a:p>
            <a:endParaRPr lang="en-US" sz="1400"/>
          </a:p>
          <a:p>
            <a:r>
              <a:rPr lang="en-US" sz="1400"/>
              <a:t>  Short &amp; sweet:</a:t>
            </a:r>
          </a:p>
          <a:p>
            <a:r>
              <a:rPr lang="en-US" sz="1400"/>
              <a:t>  - claude-send - Simple, matches other claude-* tools</a:t>
            </a:r>
          </a:p>
          <a:p>
            <a:r>
              <a:rPr lang="en-US" sz="1400"/>
              <a:t>  - claude-msg - Brief and clear</a:t>
            </a:r>
          </a:p>
          <a:p>
            <a:r>
              <a:rPr lang="en-US" sz="1400"/>
              <a:t>  - claude-tell - Natural language feel</a:t>
            </a:r>
          </a:p>
          <a:p>
            <a:endParaRPr lang="en-US" sz="1400"/>
          </a:p>
          <a:p>
            <a:r>
              <a:rPr lang="en-US" sz="1400"/>
              <a:t>  More descriptive:</a:t>
            </a:r>
          </a:p>
          <a:p>
            <a:r>
              <a:rPr lang="en-US" sz="1400"/>
              <a:t>  - claude-message - Clear purpose</a:t>
            </a:r>
          </a:p>
          <a:p>
            <a:r>
              <a:rPr lang="en-US" sz="1400"/>
              <a:t>  - claude-notify - Implies sending notifications</a:t>
            </a:r>
          </a:p>
          <a:p>
            <a:r>
              <a:rPr lang="en-US" sz="1400"/>
              <a:t>  - claude-ping - Like network ping but for Claudes</a:t>
            </a:r>
          </a:p>
          <a:p>
            <a:endParaRPr lang="en-US" sz="1400"/>
          </a:p>
          <a:p>
            <a:r>
              <a:rPr lang="en-US" sz="1400"/>
              <a:t>  Action-oriented:</a:t>
            </a:r>
          </a:p>
          <a:p>
            <a:r>
              <a:rPr lang="en-US" sz="1400"/>
              <a:t>  - claude-whisper - Fun, implies private messaging</a:t>
            </a:r>
          </a:p>
          <a:p>
            <a:r>
              <a:rPr lang="en-US" sz="1400"/>
              <a:t>  - claude-speak - But you already have a speak tool</a:t>
            </a:r>
          </a:p>
          <a:p>
            <a:r>
              <a:rPr lang="en-US" sz="1400"/>
              <a:t>  - claude-chat - Suggests communication</a:t>
            </a:r>
          </a:p>
          <a:p>
            <a:endParaRPr lang="en-US" sz="1400"/>
          </a:p>
          <a:p>
            <a:r>
              <a:rPr lang="en-US" sz="1400"/>
              <a:t>  My favorites are claude-send (consistent with your pattern) or claude-tell (reads nicely:</a:t>
            </a:r>
          </a:p>
          <a:p>
            <a:r>
              <a:rPr lang="en-US" sz="1400"/>
              <a:t>  "claude-tell W1-T1-S2 'hello'").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D2551FD-3BEE-4535-1FD6-13C827A5531D}"/>
              </a:ext>
            </a:extLst>
          </p:cNvPr>
          <p:cNvSpPr txBox="1"/>
          <p:nvPr/>
        </p:nvSpPr>
        <p:spPr>
          <a:xfrm>
            <a:off x="5204660" y="1082301"/>
            <a:ext cx="469909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/>
              <a:t>&gt; I don’t like the name claude-send-to.sh. Let’s </a:t>
            </a:r>
            <a:r>
              <a:rPr lang="en-US" sz="1400" b="1"/>
              <a:t>rename</a:t>
            </a:r>
            <a:r>
              <a:rPr lang="en-US" sz="1400"/>
              <a:t> it.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A90E3D3-8AE4-F3C5-7FE9-B7D57C037591}"/>
              </a:ext>
            </a:extLst>
          </p:cNvPr>
          <p:cNvSpPr/>
          <p:nvPr/>
        </p:nvSpPr>
        <p:spPr>
          <a:xfrm>
            <a:off x="5339557" y="3041142"/>
            <a:ext cx="1040617" cy="217698"/>
          </a:xfrm>
          <a:prstGeom prst="roundRect">
            <a:avLst>
              <a:gd name="adj" fmla="val 21225"/>
            </a:avLst>
          </a:prstGeom>
          <a:solidFill>
            <a:srgbClr val="FFFF00">
              <a:alpha val="50196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Left Brace 10">
            <a:extLst>
              <a:ext uri="{FF2B5EF4-FFF2-40B4-BE49-F238E27FC236}">
                <a16:creationId xmlns:a16="http://schemas.microsoft.com/office/drawing/2014/main" id="{4946A598-06A1-5FA3-402F-C6EA0648091A}"/>
              </a:ext>
            </a:extLst>
          </p:cNvPr>
          <p:cNvSpPr/>
          <p:nvPr/>
        </p:nvSpPr>
        <p:spPr>
          <a:xfrm>
            <a:off x="4911069" y="2824067"/>
            <a:ext cx="356347" cy="3560979"/>
          </a:xfrm>
          <a:prstGeom prst="leftBrace">
            <a:avLst/>
          </a:prstGeom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E7DC399-C117-3E16-C547-7D2DED439CDF}"/>
              </a:ext>
            </a:extLst>
          </p:cNvPr>
          <p:cNvSpPr txBox="1"/>
          <p:nvPr/>
        </p:nvSpPr>
        <p:spPr>
          <a:xfrm>
            <a:off x="1539688" y="3792098"/>
            <a:ext cx="2640466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when I see more options,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 get more other ideas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FD08C58-04F2-DC51-18B3-9007D1C08CA3}"/>
              </a:ext>
            </a:extLst>
          </p:cNvPr>
          <p:cNvSpPr txBox="1"/>
          <p:nvPr/>
        </p:nvSpPr>
        <p:spPr>
          <a:xfrm>
            <a:off x="1539688" y="4736350"/>
            <a:ext cx="27558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can quickly see what I like</a:t>
            </a:r>
          </a:p>
        </p:txBody>
      </p:sp>
    </p:spTree>
    <p:extLst>
      <p:ext uri="{BB962C8B-B14F-4D97-AF65-F5344CB8AC3E}">
        <p14:creationId xmlns:p14="http://schemas.microsoft.com/office/powerpoint/2010/main" val="224914219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2" grpId="0"/>
      <p:bldP spid="8" grpId="0"/>
      <p:bldP spid="9" grpId="0"/>
      <p:bldP spid="10" grpId="0" animBg="1"/>
      <p:bldP spid="11" grpId="0" animBg="1"/>
      <p:bldP spid="12" grpId="0"/>
      <p:bldP spid="14" grpId="0"/>
    </p:bldLst>
  </p:timing>
</p:sld>
</file>

<file path=ppt/slides/slide1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1B51B08-C824-43D9-A585-85E3320EA6B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A4B08A0F-5309-6A27-7C0B-694B361FAD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0345AA87-8C9E-9120-5D65-A52AD09EDFA3}"/>
              </a:ext>
            </a:extLst>
          </p:cNvPr>
          <p:cNvSpPr/>
          <p:nvPr/>
        </p:nvSpPr>
        <p:spPr>
          <a:xfrm>
            <a:off x="326906" y="6242641"/>
            <a:ext cx="5557364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C174A39D-67F5-AB3A-85F6-5E9FFA858A8A}"/>
              </a:ext>
            </a:extLst>
          </p:cNvPr>
          <p:cNvSpPr/>
          <p:nvPr/>
        </p:nvSpPr>
        <p:spPr>
          <a:xfrm>
            <a:off x="5391604" y="5377103"/>
            <a:ext cx="1169740" cy="6166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ACC42BB6-7CC2-9EA4-E1AA-8995B21DA4A6}"/>
              </a:ext>
            </a:extLst>
          </p:cNvPr>
          <p:cNvSpPr/>
          <p:nvPr/>
        </p:nvSpPr>
        <p:spPr>
          <a:xfrm>
            <a:off x="5995951" y="5993746"/>
            <a:ext cx="1033063" cy="62169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B79A754F-A95C-409B-DE61-0939A1A87871}"/>
              </a:ext>
            </a:extLst>
          </p:cNvPr>
          <p:cNvSpPr/>
          <p:nvPr/>
        </p:nvSpPr>
        <p:spPr>
          <a:xfrm>
            <a:off x="7029014" y="5877288"/>
            <a:ext cx="1033063" cy="77414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DD9B864-6B2B-ACEE-AF34-27BB52497C94}"/>
              </a:ext>
            </a:extLst>
          </p:cNvPr>
          <p:cNvSpPr/>
          <p:nvPr/>
        </p:nvSpPr>
        <p:spPr>
          <a:xfrm>
            <a:off x="6561344" y="5056653"/>
            <a:ext cx="1813677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C6AF66-742B-D558-F75D-0D210A4137D2}"/>
              </a:ext>
            </a:extLst>
          </p:cNvPr>
          <p:cNvSpPr/>
          <p:nvPr/>
        </p:nvSpPr>
        <p:spPr>
          <a:xfrm>
            <a:off x="8198754" y="5427273"/>
            <a:ext cx="3880279" cy="820635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992075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4" grpId="0" animBg="1"/>
      <p:bldP spid="7" grpId="0" animBg="1"/>
      <p:bldP spid="8" grpId="0" animBg="1"/>
    </p:bldLst>
  </p:timing>
</p:sld>
</file>

<file path=ppt/slides/slide1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686F5F8-0444-0C6C-DC43-2DAAC367A4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A3CBE5C-8851-89CF-4729-BA533FDBF614}"/>
              </a:ext>
            </a:extLst>
          </p:cNvPr>
          <p:cNvSpPr txBox="1"/>
          <p:nvPr/>
        </p:nvSpPr>
        <p:spPr>
          <a:xfrm>
            <a:off x="3032226" y="2986484"/>
            <a:ext cx="377379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#31) </a:t>
            </a:r>
            <a:r>
              <a:rPr lang="en-US" sz="4400"/>
              <a:t>Polyglot AI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9E17346-7C31-FC78-A7BB-5361A8601EB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1473507-348F-B287-CB00-64A52226794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E24979A-6E5C-46C8-A501-DEF16E62A1E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A8EBAAB-42BF-893B-F38D-1E0FD76E4C7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980C94D-82EB-6750-380B-4C3F191F2E6E}"/>
              </a:ext>
            </a:extLst>
          </p:cNvPr>
          <p:cNvSpPr txBox="1"/>
          <p:nvPr/>
        </p:nvSpPr>
        <p:spPr>
          <a:xfrm>
            <a:off x="6550429" y="3755924"/>
            <a:ext cx="18389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all modalities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30501484"/>
      </p:ext>
    </p:extLst>
  </p:cSld>
  <p:clrMapOvr>
    <a:masterClrMapping/>
  </p:clrMapOvr>
</p:sld>
</file>

<file path=ppt/slides/slide1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0E074B01-0118-34E2-CDC6-8F4BDE08D1D0}"/>
              </a:ext>
            </a:extLst>
          </p:cNvPr>
          <p:cNvSpPr txBox="1"/>
          <p:nvPr/>
        </p:nvSpPr>
        <p:spPr>
          <a:xfrm>
            <a:off x="2384159" y="1992819"/>
            <a:ext cx="26901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(Natural Language)</a:t>
            </a:r>
          </a:p>
        </p:txBody>
      </p:sp>
      <p:sp>
        <p:nvSpPr>
          <p:cNvPr id="4" name="What kind">
            <a:extLst>
              <a:ext uri="{FF2B5EF4-FFF2-40B4-BE49-F238E27FC236}">
                <a16:creationId xmlns:a16="http://schemas.microsoft.com/office/drawing/2014/main" id="{D167AA2D-511F-4BF3-AD07-0A79CAEC0CC5}"/>
              </a:ext>
            </a:extLst>
          </p:cNvPr>
          <p:cNvSpPr txBox="1"/>
          <p:nvPr/>
        </p:nvSpPr>
        <p:spPr>
          <a:xfrm>
            <a:off x="4374085" y="626044"/>
            <a:ext cx="315563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i="1">
                <a:solidFill>
                  <a:srgbClr val="002060"/>
                </a:solidFill>
              </a:rPr>
              <a:t>Use Modalities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1737244-A62A-7407-E86F-7FD6B935D007}"/>
              </a:ext>
            </a:extLst>
          </p:cNvPr>
          <p:cNvSpPr txBox="1"/>
          <p:nvPr/>
        </p:nvSpPr>
        <p:spPr>
          <a:xfrm>
            <a:off x="2384159" y="2540436"/>
            <a:ext cx="190276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Vision (Images)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BEC14C0-13C0-D86E-2309-538BAF2727F1}"/>
              </a:ext>
            </a:extLst>
          </p:cNvPr>
          <p:cNvSpPr txBox="1"/>
          <p:nvPr/>
        </p:nvSpPr>
        <p:spPr>
          <a:xfrm>
            <a:off x="2384159" y="3791837"/>
            <a:ext cx="102463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4AA836A-5564-7F60-C0CE-F5062E795BBE}"/>
              </a:ext>
            </a:extLst>
          </p:cNvPr>
          <p:cNvSpPr txBox="1"/>
          <p:nvPr/>
        </p:nvSpPr>
        <p:spPr>
          <a:xfrm>
            <a:off x="3150812" y="4161169"/>
            <a:ext cx="3998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audio to text (you talk to AI via voice)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A0892E0-A0D5-D52E-A186-2CD65AA82C5B}"/>
              </a:ext>
            </a:extLst>
          </p:cNvPr>
          <p:cNvSpPr txBox="1"/>
          <p:nvPr/>
        </p:nvSpPr>
        <p:spPr>
          <a:xfrm>
            <a:off x="3150812" y="4587236"/>
            <a:ext cx="40857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text to audio (AI talks to you via voice)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3B7333C-972C-CF87-BF7B-0321E99F1BAD}"/>
              </a:ext>
            </a:extLst>
          </p:cNvPr>
          <p:cNvSpPr txBox="1"/>
          <p:nvPr/>
        </p:nvSpPr>
        <p:spPr>
          <a:xfrm>
            <a:off x="3150812" y="2981470"/>
            <a:ext cx="254261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understanding images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B804FD3-976D-5FF6-3304-DD529A506E74}"/>
              </a:ext>
            </a:extLst>
          </p:cNvPr>
          <p:cNvSpPr txBox="1"/>
          <p:nvPr/>
        </p:nvSpPr>
        <p:spPr>
          <a:xfrm>
            <a:off x="3150812" y="3379169"/>
            <a:ext cx="219053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generating images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DD5E71FB-C63F-C0CD-6D0B-28B68BABCF46}"/>
              </a:ext>
            </a:extLst>
          </p:cNvPr>
          <p:cNvSpPr txBox="1"/>
          <p:nvPr/>
        </p:nvSpPr>
        <p:spPr>
          <a:xfrm>
            <a:off x="5837514" y="3666737"/>
            <a:ext cx="15215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nano banana</a:t>
            </a:r>
          </a:p>
        </p:txBody>
      </p:sp>
      <p:pic>
        <p:nvPicPr>
          <p:cNvPr id="18" name="Picture 17" descr="A drawing of a piggy bank&#10;&#10;AI-generated content may be incorrect.">
            <a:extLst>
              <a:ext uri="{FF2B5EF4-FFF2-40B4-BE49-F238E27FC236}">
                <a16:creationId xmlns:a16="http://schemas.microsoft.com/office/drawing/2014/main" id="{CB1B46F8-4814-5B0D-84AF-3A274DBC15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85130" y="536041"/>
            <a:ext cx="2118003" cy="1781048"/>
          </a:xfrm>
          <a:prstGeom prst="rect">
            <a:avLst/>
          </a:prstGeom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30F40396-5D49-E9F3-5A64-928AA25130D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985130" y="4134248"/>
            <a:ext cx="2118004" cy="186882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" name="Picture 19" descr="A cartoon piggy bank with a play button&#10;&#10;AI-generated content may be incorrect.">
            <a:extLst>
              <a:ext uri="{FF2B5EF4-FFF2-40B4-BE49-F238E27FC236}">
                <a16:creationId xmlns:a16="http://schemas.microsoft.com/office/drawing/2014/main" id="{7CAD7DA4-6EE2-789D-32F0-BDBE7C50CD3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56459" y="2335059"/>
            <a:ext cx="1975344" cy="178104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BCFE22AE-AF11-784F-BB33-C289BE03DCC5}"/>
              </a:ext>
            </a:extLst>
          </p:cNvPr>
          <p:cNvSpPr txBox="1"/>
          <p:nvPr/>
        </p:nvSpPr>
        <p:spPr>
          <a:xfrm>
            <a:off x="7095450" y="4166966"/>
            <a:ext cx="16401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superwhisper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F9F0A663-1311-0A3B-B66A-B0CF353FADC2}"/>
              </a:ext>
            </a:extLst>
          </p:cNvPr>
          <p:cNvSpPr txBox="1"/>
          <p:nvPr/>
        </p:nvSpPr>
        <p:spPr>
          <a:xfrm>
            <a:off x="7148894" y="4620003"/>
            <a:ext cx="2060179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‘say’ on a mac 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eleven labs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chatterbox (free)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91D6DBE-06CC-2186-16A4-476419A70DE4}"/>
              </a:ext>
            </a:extLst>
          </p:cNvPr>
          <p:cNvSpPr txBox="1"/>
          <p:nvPr/>
        </p:nvSpPr>
        <p:spPr>
          <a:xfrm>
            <a:off x="5837514" y="3350802"/>
            <a:ext cx="1555595" cy="3706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- chat GPT</a:t>
            </a:r>
          </a:p>
        </p:txBody>
      </p:sp>
    </p:spTree>
    <p:extLst>
      <p:ext uri="{BB962C8B-B14F-4D97-AF65-F5344CB8AC3E}">
        <p14:creationId xmlns:p14="http://schemas.microsoft.com/office/powerpoint/2010/main" val="24348450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9" grpId="0"/>
      <p:bldP spid="10" grpId="0"/>
      <p:bldP spid="14" grpId="0"/>
      <p:bldP spid="15" grpId="0"/>
      <p:bldP spid="17" grpId="0"/>
      <p:bldP spid="22" grpId="0"/>
      <p:bldP spid="23" grpId="0"/>
      <p:bldP spid="25" grpId="0"/>
    </p:bldLst>
  </p:timing>
</p:sld>
</file>

<file path=ppt/slides/slide1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B32B4CA-E23A-B6E4-39CB-86883A9171D1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9F48B505-63A0-3450-018C-7F0F9F5E69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1287" y="1270388"/>
            <a:ext cx="7772400" cy="5044698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B48DCF1-5E64-1662-E75D-3189822BDFAF}"/>
              </a:ext>
            </a:extLst>
          </p:cNvPr>
          <p:cNvSpPr/>
          <p:nvPr/>
        </p:nvSpPr>
        <p:spPr>
          <a:xfrm>
            <a:off x="257835" y="1964739"/>
            <a:ext cx="7845852" cy="4436061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8065D86-090C-49D8-C745-C1CBAA64A1C4}"/>
              </a:ext>
            </a:extLst>
          </p:cNvPr>
          <p:cNvSpPr txBox="1"/>
          <p:nvPr/>
        </p:nvSpPr>
        <p:spPr>
          <a:xfrm>
            <a:off x="8690508" y="3106279"/>
            <a:ext cx="3121344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No way I would have typed it all</a:t>
            </a:r>
            <a:endParaRPr lang="en-US" sz="2800" b="1"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5751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/>
    </p:bldLst>
  </p:timing>
</p:sld>
</file>

<file path=ppt/slides/slide1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08F76E5-30E3-ABDB-8189-A5E8FA6001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9E95367-8BD4-A88C-D4E8-74662CDAFC9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Voice to text</a:t>
            </a:r>
            <a:endParaRPr lang="en-US" sz="44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22B5270-35B3-7842-856E-91B8CFD3B882}"/>
              </a:ext>
            </a:extLst>
          </p:cNvPr>
          <p:cNvSpPr txBox="1"/>
          <p:nvPr/>
        </p:nvSpPr>
        <p:spPr>
          <a:xfrm>
            <a:off x="7406313" y="2357673"/>
            <a:ext cx="3121344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Me:</a:t>
            </a:r>
            <a:b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</a:b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“give me the </a:t>
            </a:r>
            <a:r>
              <a:rPr lang="en-US" sz="2800" b="1">
                <a:solidFill>
                  <a:srgbClr val="212529"/>
                </a:solidFill>
                <a:latin typeface="Ink Free" panose="03080402000500000000" pitchFamily="66" charset="0"/>
              </a:rPr>
              <a:t>doc</a:t>
            </a:r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”</a:t>
            </a:r>
          </a:p>
          <a:p>
            <a:endParaRPr lang="en-US" sz="2800">
              <a:solidFill>
                <a:srgbClr val="212529"/>
              </a:solidFill>
              <a:latin typeface="Ink Free" panose="03080402000500000000" pitchFamily="66" charset="0"/>
            </a:endParaRPr>
          </a:p>
          <a:p>
            <a:r>
              <a:rPr lang="en-US" sz="2800">
                <a:solidFill>
                  <a:srgbClr val="212529"/>
                </a:solidFill>
                <a:latin typeface="Ink Free" panose="03080402000500000000" pitchFamily="66" charset="0"/>
              </a:rPr>
              <a:t>Voice transcription:</a:t>
            </a:r>
          </a:p>
          <a:p>
            <a:r>
              <a:rPr lang="en-US" sz="2800">
                <a:latin typeface="Ink Free" panose="03080402000500000000" pitchFamily="66" charset="0"/>
              </a:rPr>
              <a:t>“give me the </a:t>
            </a:r>
            <a:r>
              <a:rPr lang="en-US" sz="2800" b="1">
                <a:latin typeface="Ink Free" panose="03080402000500000000" pitchFamily="66" charset="0"/>
              </a:rPr>
              <a:t>dog</a:t>
            </a:r>
            <a:r>
              <a:rPr lang="en-US" sz="2800">
                <a:latin typeface="Ink Free" panose="03080402000500000000" pitchFamily="66" charset="0"/>
              </a:rPr>
              <a:t>”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DCF5758-E04C-89B0-1243-42F173DBDB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0148" y="1837759"/>
            <a:ext cx="6154415" cy="444525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4BCF83-1F6B-E1B2-D9CE-80E7264EE5C1}"/>
              </a:ext>
            </a:extLst>
          </p:cNvPr>
          <p:cNvSpPr/>
          <p:nvPr/>
        </p:nvSpPr>
        <p:spPr>
          <a:xfrm>
            <a:off x="2721830" y="1837759"/>
            <a:ext cx="3812734" cy="388910"/>
          </a:xfrm>
          <a:prstGeom prst="round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26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6" grpId="0" animBg="1"/>
    </p:bldLst>
  </p:timing>
</p:sld>
</file>

<file path=ppt/slides/slide1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5EF02F-0722-B100-6FF6-009E3B543A9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F33C377-4FE3-AE3D-EC84-FDEAA1F060CF}"/>
              </a:ext>
            </a:extLst>
          </p:cNvPr>
          <p:cNvSpPr/>
          <p:nvPr/>
        </p:nvSpPr>
        <p:spPr>
          <a:xfrm>
            <a:off x="5664184" y="948690"/>
            <a:ext cx="6267425" cy="581387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03E6A1B-391C-B357-3C02-BF522E145C62}"/>
              </a:ext>
            </a:extLst>
          </p:cNvPr>
          <p:cNvSpPr txBox="1"/>
          <p:nvPr/>
        </p:nvSpPr>
        <p:spPr>
          <a:xfrm>
            <a:off x="5718384" y="1179788"/>
            <a:ext cx="6159023" cy="1708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 b="1"/>
              <a:t>## Using Voice</a:t>
            </a:r>
          </a:p>
          <a:p>
            <a:r>
              <a:rPr lang="en-US" sz="1050"/>
              <a:t>You have an ability to draw my attention via voice by running command `speak '&lt;THING YOU WANT TO SAY&gt;'`</a:t>
            </a:r>
          </a:p>
          <a:p>
            <a:r>
              <a:rPr lang="en-US" sz="1050"/>
              <a:t>Use `speak` to let me know when you:</a:t>
            </a:r>
          </a:p>
          <a:p>
            <a:r>
              <a:rPr lang="en-US" sz="1050"/>
              <a:t>- Complete a task</a:t>
            </a:r>
          </a:p>
          <a:p>
            <a:r>
              <a:rPr lang="en-US" sz="1050"/>
              <a:t>- Pick up a new task</a:t>
            </a:r>
          </a:p>
          <a:p>
            <a:r>
              <a:rPr lang="en-US" sz="1050"/>
              <a:t>- Run into problems or have a question and need my input</a:t>
            </a:r>
          </a:p>
          <a:p>
            <a:r>
              <a:rPr lang="en-US" sz="1050"/>
              <a:t>- Finish what I asked you to do (so I know to come back)</a:t>
            </a:r>
          </a:p>
          <a:p>
            <a:endParaRPr lang="en-US" sz="1050"/>
          </a:p>
          <a:p>
            <a:r>
              <a:rPr lang="en-US" sz="1050" b="1"/>
              <a:t>Avoid it for routine responses</a:t>
            </a:r>
            <a:r>
              <a:rPr lang="en-US" sz="1050"/>
              <a:t> due to latency. Text is preferred for quick interactions. Voice is best when the auditory experience is worth the wait.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42B31F1-3960-9EBB-7868-9FC59714BCA7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In Ground Rules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231B4DB-A352-A286-8E94-361D1AF339D3}"/>
              </a:ext>
            </a:extLst>
          </p:cNvPr>
          <p:cNvSpPr txBox="1"/>
          <p:nvPr/>
        </p:nvSpPr>
        <p:spPr>
          <a:xfrm>
            <a:off x="1064737" y="2925941"/>
            <a:ext cx="3010761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When to draw human 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attention via voice</a:t>
            </a:r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1097ED80-82FC-7FCE-8AA7-1203C6D474F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55C1FA-D6E0-1FBB-2AAC-5B2DA2E563D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63B0E4F0-BC9A-A4D8-4878-7FEA18BAC61E}"/>
              </a:ext>
            </a:extLst>
          </p:cNvPr>
          <p:cNvSpPr txBox="1"/>
          <p:nvPr/>
        </p:nvSpPr>
        <p:spPr>
          <a:xfrm>
            <a:off x="1168276" y="4174225"/>
            <a:ext cx="257795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Simple bash script</a:t>
            </a:r>
          </a:p>
        </p:txBody>
      </p:sp>
    </p:spTree>
    <p:extLst>
      <p:ext uri="{BB962C8B-B14F-4D97-AF65-F5344CB8AC3E}">
        <p14:creationId xmlns:p14="http://schemas.microsoft.com/office/powerpoint/2010/main" val="65311655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26D5C3-4E87-CE4D-FB64-CBA84F1C9064}"/>
              </a:ext>
            </a:extLst>
          </p:cNvPr>
          <p:cNvSpPr txBox="1"/>
          <p:nvPr/>
        </p:nvSpPr>
        <p:spPr>
          <a:xfrm>
            <a:off x="570005" y="823071"/>
            <a:ext cx="480291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Here’s the important part of the conversation,</a:t>
            </a:r>
          </a:p>
          <a:p>
            <a:r>
              <a:rPr lang="en-US">
                <a:latin typeface="Ink Free" panose="03080402000500000000" pitchFamily="66" charset="0"/>
              </a:rPr>
              <a:t>so I’m </a:t>
            </a:r>
            <a:r>
              <a:rPr lang="en-US" b="1">
                <a:latin typeface="Ink Free" panose="03080402000500000000" pitchFamily="66" charset="0"/>
              </a:rPr>
              <a:t>resetting</a:t>
            </a:r>
            <a:r>
              <a:rPr lang="en-US">
                <a:latin typeface="Ink Free" panose="03080402000500000000" pitchFamily="66" charset="0"/>
              </a:rPr>
              <a:t> and loading it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CE917DF5-398D-7916-EDBD-A861D35D615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ight Arrow 17">
            <a:extLst>
              <a:ext uri="{FF2B5EF4-FFF2-40B4-BE49-F238E27FC236}">
                <a16:creationId xmlns:a16="http://schemas.microsoft.com/office/drawing/2014/main" id="{60761467-011C-753A-9049-8EE6726DB8EE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8AA2E8A5-8A35-E0C6-1E3E-0E58FFA2581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820023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16481964"/>
      </p:ext>
    </p:extLst>
  </p:cSld>
  <p:clrMapOvr>
    <a:masterClrMapping/>
  </p:clrMapOvr>
</p:sld>
</file>

<file path=ppt/slides/slide1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AC32550-E8F7-161B-C747-4F66D84C28A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742DA12-2C4D-5B78-1187-B9B7768C9126}"/>
              </a:ext>
            </a:extLst>
          </p:cNvPr>
          <p:cNvSpPr txBox="1"/>
          <p:nvPr/>
        </p:nvSpPr>
        <p:spPr>
          <a:xfrm>
            <a:off x="3032226" y="2986484"/>
            <a:ext cx="380104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#32) </a:t>
            </a:r>
            <a:r>
              <a:rPr lang="en-US" sz="4400"/>
              <a:t>Text native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F979CB-9819-6A74-1FE2-B4C125E5D1D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E039A54-06F9-0A93-E280-51AC0892A77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50383847-637D-0386-C3E2-22E3964567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F9C11DA-7FAD-C978-6466-1BDDD6ECFDE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2432899"/>
      </p:ext>
    </p:extLst>
  </p:cSld>
  <p:clrMapOvr>
    <a:masterClrMapping/>
  </p:clrMapOvr>
</p:sld>
</file>

<file path=ppt/slides/slide1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1278C93-1E68-7FE4-1D51-CE2B3D32C71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D601A133-2A47-8099-88B5-4EB9BC7C2B29}"/>
              </a:ext>
            </a:extLst>
          </p:cNvPr>
          <p:cNvSpPr txBox="1"/>
          <p:nvPr/>
        </p:nvSpPr>
        <p:spPr>
          <a:xfrm>
            <a:off x="3334940" y="2810166"/>
            <a:ext cx="496507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Diagraming in ASCII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19DD37-7BE1-29F6-FF2D-B33C6D0A87B0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default to text for everything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7334F2-C517-D150-537F-DFF859E1D7BB}"/>
              </a:ext>
            </a:extLst>
          </p:cNvPr>
          <p:cNvSpPr txBox="1"/>
          <p:nvPr/>
        </p:nvSpPr>
        <p:spPr>
          <a:xfrm>
            <a:off x="6574291" y="4089168"/>
            <a:ext cx="373161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markdown : code = ASCII : images</a:t>
            </a:r>
          </a:p>
        </p:txBody>
      </p:sp>
    </p:spTree>
    <p:extLst>
      <p:ext uri="{BB962C8B-B14F-4D97-AF65-F5344CB8AC3E}">
        <p14:creationId xmlns:p14="http://schemas.microsoft.com/office/powerpoint/2010/main" val="2942833850"/>
      </p:ext>
    </p:extLst>
  </p:cSld>
  <p:clrMapOvr>
    <a:masterClrMapping/>
  </p:clrMapOvr>
</p:sld>
</file>

<file path=ppt/slides/slide1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A screenshot of a phone&#10;&#10;AI-generated content may be incorrect.">
            <a:extLst>
              <a:ext uri="{FF2B5EF4-FFF2-40B4-BE49-F238E27FC236}">
                <a16:creationId xmlns:a16="http://schemas.microsoft.com/office/drawing/2014/main" id="{EE454362-2690-8E68-AA71-205EF1C89FA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6301" y="910609"/>
            <a:ext cx="2434388" cy="4969767"/>
          </a:xfrm>
          <a:prstGeom prst="rect">
            <a:avLst/>
          </a:prstGeom>
        </p:spPr>
      </p:pic>
      <p:pic>
        <p:nvPicPr>
          <p:cNvPr id="14" name="Picture 13" descr="A screenshot of a phone&#10;&#10;AI-generated content may be incorrect.">
            <a:extLst>
              <a:ext uri="{FF2B5EF4-FFF2-40B4-BE49-F238E27FC236}">
                <a16:creationId xmlns:a16="http://schemas.microsoft.com/office/drawing/2014/main" id="{92CC175A-58E6-C788-A140-FA859B90B9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915326" y="910609"/>
            <a:ext cx="2439835" cy="4980886"/>
          </a:xfrm>
          <a:prstGeom prst="rect">
            <a:avLst/>
          </a:prstGeom>
        </p:spPr>
      </p:pic>
      <p:pic>
        <p:nvPicPr>
          <p:cNvPr id="16" name="Picture 15" descr="A screenshot of a phone&#10;&#10;AI-generated content may be incorrect.">
            <a:extLst>
              <a:ext uri="{FF2B5EF4-FFF2-40B4-BE49-F238E27FC236}">
                <a16:creationId xmlns:a16="http://schemas.microsoft.com/office/drawing/2014/main" id="{2CAF687B-A85A-FBA6-5C6E-D0C79088B85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0885" y="910609"/>
            <a:ext cx="2434388" cy="4980885"/>
          </a:xfrm>
          <a:prstGeom prst="rect">
            <a:avLst/>
          </a:prstGeom>
        </p:spPr>
      </p:pic>
      <p:sp>
        <p:nvSpPr>
          <p:cNvPr id="17" name="Right Arrow 16">
            <a:extLst>
              <a:ext uri="{FF2B5EF4-FFF2-40B4-BE49-F238E27FC236}">
                <a16:creationId xmlns:a16="http://schemas.microsoft.com/office/drawing/2014/main" id="{DD4C4887-280E-5F82-C62E-A6002E14D5F5}"/>
              </a:ext>
            </a:extLst>
          </p:cNvPr>
          <p:cNvSpPr/>
          <p:nvPr/>
        </p:nvSpPr>
        <p:spPr>
          <a:xfrm>
            <a:off x="3046405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EB155FE1-90E2-638B-1340-7BCA9A171D83}"/>
              </a:ext>
            </a:extLst>
          </p:cNvPr>
          <p:cNvSpPr/>
          <p:nvPr/>
        </p:nvSpPr>
        <p:spPr>
          <a:xfrm>
            <a:off x="6254292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ight Arrow 18">
            <a:extLst>
              <a:ext uri="{FF2B5EF4-FFF2-40B4-BE49-F238E27FC236}">
                <a16:creationId xmlns:a16="http://schemas.microsoft.com/office/drawing/2014/main" id="{68FEB5D8-7C32-72AC-C4B6-9B0132484860}"/>
              </a:ext>
            </a:extLst>
          </p:cNvPr>
          <p:cNvSpPr/>
          <p:nvPr/>
        </p:nvSpPr>
        <p:spPr>
          <a:xfrm>
            <a:off x="9525311" y="309642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1" name="Picture 20" descr="A drawing of a envelope&#10;&#10;AI-generated content may be incorrect.">
            <a:extLst>
              <a:ext uri="{FF2B5EF4-FFF2-40B4-BE49-F238E27FC236}">
                <a16:creationId xmlns:a16="http://schemas.microsoft.com/office/drawing/2014/main" id="{23D7142C-5E53-1739-7D21-DD8AC96A516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214799" y="2886633"/>
            <a:ext cx="1313687" cy="10177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27601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18" grpId="0" animBg="1"/>
      <p:bldP spid="19" grpId="0" animBg="1"/>
    </p:bldLst>
  </p:timing>
</p:sld>
</file>

<file path=ppt/slides/slide1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B3FE91A-A3B4-2E20-22D2-80BAA3A235D5}"/>
              </a:ext>
            </a:extLst>
          </p:cNvPr>
          <p:cNvSpPr txBox="1"/>
          <p:nvPr/>
        </p:nvSpPr>
        <p:spPr>
          <a:xfrm>
            <a:off x="6853784" y="600402"/>
            <a:ext cx="3947314" cy="12114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yes/no questions = </a:t>
            </a:r>
          </a:p>
          <a:p>
            <a:r>
              <a:rPr lang="en-US" sz="3600" dirty="0"/>
              <a:t>self-reporting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416F4A-1685-64CF-CB9D-D53F646A94B1}"/>
              </a:ext>
            </a:extLst>
          </p:cNvPr>
          <p:cNvSpPr txBox="1"/>
          <p:nvPr/>
        </p:nvSpPr>
        <p:spPr>
          <a:xfrm>
            <a:off x="1251015" y="3064766"/>
            <a:ext cx="10732438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 dirty="0"/>
              <a:t>&gt; How many times did they do homework this week?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“5” </a:t>
            </a:r>
            <a:r>
              <a:rPr lang="en-US" sz="4400" i="1" dirty="0"/>
              <a:t>/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pic>
        <p:nvPicPr>
          <p:cNvPr id="7" name="Picture 6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A5933C3-19AB-D3E3-1A19-6E667293A19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087" y="800671"/>
            <a:ext cx="2533508" cy="156301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9D87F2-7618-1BFD-2975-7AF796FF46C7}"/>
              </a:ext>
            </a:extLst>
          </p:cNvPr>
          <p:cNvSpPr/>
          <p:nvPr/>
        </p:nvSpPr>
        <p:spPr>
          <a:xfrm>
            <a:off x="324087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B33AD3A-BA26-0B15-EB83-40BE802711B3}"/>
              </a:ext>
            </a:extLst>
          </p:cNvPr>
          <p:cNvSpPr txBox="1"/>
          <p:nvPr/>
        </p:nvSpPr>
        <p:spPr>
          <a:xfrm>
            <a:off x="6152895" y="749395"/>
            <a:ext cx="6094854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❌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05079BC-4A6D-CA01-B97C-70B765E269A2}"/>
              </a:ext>
            </a:extLst>
          </p:cNvPr>
          <p:cNvSpPr txBox="1"/>
          <p:nvPr/>
        </p:nvSpPr>
        <p:spPr>
          <a:xfrm>
            <a:off x="208547" y="319113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  <p:pic>
        <p:nvPicPr>
          <p:cNvPr id="20" name="Picture 19" descr="A screenshot of a computer&#10;&#10;AI-generated content may be incorrect.">
            <a:extLst>
              <a:ext uri="{FF2B5EF4-FFF2-40B4-BE49-F238E27FC236}">
                <a16:creationId xmlns:a16="http://schemas.microsoft.com/office/drawing/2014/main" id="{FA49905E-FA73-737D-83F7-28188F1BC72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0552" y="764193"/>
            <a:ext cx="2541943" cy="1506014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9C195183-DA93-C956-D94B-58E17027FD23}"/>
              </a:ext>
            </a:extLst>
          </p:cNvPr>
          <p:cNvSpPr/>
          <p:nvPr/>
        </p:nvSpPr>
        <p:spPr>
          <a:xfrm>
            <a:off x="3047808" y="600402"/>
            <a:ext cx="2533508" cy="1833597"/>
          </a:xfrm>
          <a:prstGeom prst="roundRect">
            <a:avLst>
              <a:gd name="adj" fmla="val 6805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07EF873-F49C-1BCE-2A5B-87596EAFD792}"/>
              </a:ext>
            </a:extLst>
          </p:cNvPr>
          <p:cNvSpPr txBox="1"/>
          <p:nvPr/>
        </p:nvSpPr>
        <p:spPr>
          <a:xfrm>
            <a:off x="1253701" y="4934159"/>
            <a:ext cx="7573740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 i="1" dirty="0"/>
              <a:t>&gt; What was the ECBI or WACB score?</a:t>
            </a:r>
          </a:p>
          <a:p>
            <a:r>
              <a:rPr lang="en-US" sz="4400" dirty="0">
                <a:solidFill>
                  <a:schemeClr val="accent6">
                    <a:lumMod val="50000"/>
                  </a:schemeClr>
                </a:solidFill>
              </a:rPr>
              <a:t>“31” </a:t>
            </a:r>
            <a:r>
              <a:rPr lang="en-US" sz="4400" i="1" dirty="0"/>
              <a:t>/</a:t>
            </a:r>
            <a:r>
              <a:rPr lang="en-US" sz="4400" dirty="0">
                <a:solidFill>
                  <a:srgbClr val="002060"/>
                </a:solidFill>
              </a:rPr>
              <a:t> </a:t>
            </a:r>
            <a:r>
              <a:rPr lang="en-US" sz="4400" dirty="0">
                <a:solidFill>
                  <a:schemeClr val="accent2">
                    <a:lumMod val="50000"/>
                  </a:schemeClr>
                </a:solidFill>
              </a:rPr>
              <a:t>“didn’t ask”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677B449-6C8B-8554-C99A-39E18D79CF9A}"/>
              </a:ext>
            </a:extLst>
          </p:cNvPr>
          <p:cNvSpPr txBox="1"/>
          <p:nvPr/>
        </p:nvSpPr>
        <p:spPr>
          <a:xfrm>
            <a:off x="208547" y="5089290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2600391779"/>
      </p:ext>
    </p:extLst>
  </p:cSld>
  <p:clrMapOvr>
    <a:masterClrMapping/>
  </p:clrMapOvr>
</p:sld>
</file>

<file path=ppt/slides/slide1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E26AC6-849E-953C-410D-97F20B9FF42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35CF06BA-BEA3-A825-4DA7-A3269ADDA5E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18455" y="247509"/>
            <a:ext cx="5802092" cy="3150804"/>
          </a:xfrm>
          <a:prstGeom prst="rect">
            <a:avLst/>
          </a:prstGeom>
        </p:spPr>
      </p:pic>
      <p:pic>
        <p:nvPicPr>
          <p:cNvPr id="8" name="Picture 7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7957FF28-EA0E-A096-EF20-29C9322E54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183285" y="3135084"/>
            <a:ext cx="5864991" cy="3557909"/>
          </a:xfrm>
          <a:prstGeom prst="rect">
            <a:avLst/>
          </a:prstGeom>
        </p:spPr>
      </p:pic>
      <p:pic>
        <p:nvPicPr>
          <p:cNvPr id="2" name="Picture 1" descr="A screenshot of a phone&#10;&#10;AI-generated content may be incorrect.">
            <a:extLst>
              <a:ext uri="{FF2B5EF4-FFF2-40B4-BE49-F238E27FC236}">
                <a16:creationId xmlns:a16="http://schemas.microsoft.com/office/drawing/2014/main" id="{314DFBEA-34A0-BA04-2F46-A4D36821BDE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724" y="339429"/>
            <a:ext cx="2819226" cy="5768283"/>
          </a:xfrm>
          <a:prstGeom prst="rect">
            <a:avLst/>
          </a:prstGeom>
        </p:spPr>
      </p:pic>
      <p:sp>
        <p:nvSpPr>
          <p:cNvPr id="3" name="Right Arrow 2">
            <a:extLst>
              <a:ext uri="{FF2B5EF4-FFF2-40B4-BE49-F238E27FC236}">
                <a16:creationId xmlns:a16="http://schemas.microsoft.com/office/drawing/2014/main" id="{B5B707FF-49D4-8B7A-DB1D-78CED436873E}"/>
              </a:ext>
            </a:extLst>
          </p:cNvPr>
          <p:cNvSpPr/>
          <p:nvPr/>
        </p:nvSpPr>
        <p:spPr>
          <a:xfrm>
            <a:off x="3436320" y="2800171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01703194"/>
      </p:ext>
    </p:extLst>
  </p:cSld>
  <p:clrMapOvr>
    <a:masterClrMapping/>
  </p:clrMapOvr>
</p:sld>
</file>

<file path=ppt/slides/slide1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B51B5DD-E0F6-5B60-195D-93269607A9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FF3BE49-3A84-B0E7-E280-EDDCBC00F5D4}"/>
              </a:ext>
            </a:extLst>
          </p:cNvPr>
          <p:cNvSpPr txBox="1"/>
          <p:nvPr/>
        </p:nvSpPr>
        <p:spPr>
          <a:xfrm>
            <a:off x="2577248" y="281739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ED4C59B-87C1-E4FB-6B58-1C1D76C39740}"/>
              </a:ext>
            </a:extLst>
          </p:cNvPr>
          <p:cNvSpPr/>
          <p:nvPr/>
        </p:nvSpPr>
        <p:spPr>
          <a:xfrm>
            <a:off x="1993392" y="303580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0254658"/>
      </p:ext>
    </p:extLst>
  </p:cSld>
  <p:clrMapOvr>
    <a:masterClrMapping/>
  </p:clrMapOvr>
</p:sld>
</file>

<file path=ppt/slides/slide1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553DC71-F841-96AB-FCEE-74E3EF341B3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BD2D455-CCB0-9CAE-4606-0B04771F4E6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C1C63F03-322E-BF27-75CB-742954CCA8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0DFD392-6229-7E91-9E43-2347B3A1C1D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0B6A53C-75BA-6BEF-9112-6F440395F15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BF8CA134-AD54-097E-57CE-B61301725D4F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306844C-4A24-3BBD-0996-7813EDD2D593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7FF6A62-3806-6075-ED7B-88E58694516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38371" y="0"/>
            <a:ext cx="12540773" cy="233719642"/>
          </a:xfrm>
          <a:prstGeom prst="rect">
            <a:avLst/>
          </a:prstGeom>
        </p:spPr>
      </p:pic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AD73D242-163C-647C-220C-9E09A9123920}"/>
              </a:ext>
            </a:extLst>
          </p:cNvPr>
          <p:cNvSpPr/>
          <p:nvPr/>
        </p:nvSpPr>
        <p:spPr>
          <a:xfrm>
            <a:off x="169336" y="237749"/>
            <a:ext cx="3497408" cy="536722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C88BFE0A-3BB9-2CD5-9688-6A1B99CA2C5A}"/>
              </a:ext>
            </a:extLst>
          </p:cNvPr>
          <p:cNvSpPr/>
          <p:nvPr/>
        </p:nvSpPr>
        <p:spPr>
          <a:xfrm>
            <a:off x="-4608" y="96791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Rounded Rectangle 19">
            <a:extLst>
              <a:ext uri="{FF2B5EF4-FFF2-40B4-BE49-F238E27FC236}">
                <a16:creationId xmlns:a16="http://schemas.microsoft.com/office/drawing/2014/main" id="{33C9060F-AA9A-CC22-D19F-8B2A28B44CB9}"/>
              </a:ext>
            </a:extLst>
          </p:cNvPr>
          <p:cNvSpPr/>
          <p:nvPr/>
        </p:nvSpPr>
        <p:spPr>
          <a:xfrm>
            <a:off x="7111577" y="474415"/>
            <a:ext cx="788839" cy="309118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pic>
        <p:nvPicPr>
          <p:cNvPr id="21" name="Picture 20" descr="A white arrows in a circle&#10;&#10;AI-generated content may be incorrect.">
            <a:extLst>
              <a:ext uri="{FF2B5EF4-FFF2-40B4-BE49-F238E27FC236}">
                <a16:creationId xmlns:a16="http://schemas.microsoft.com/office/drawing/2014/main" id="{DDAA928E-BBE7-3380-C68F-714E149CF99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75281" y="4836039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22" name="Picture 21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86F18CE8-CFDD-FCD3-394C-0F0F299A198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87452" y="1323244"/>
            <a:ext cx="4017096" cy="2181469"/>
          </a:xfrm>
          <a:prstGeom prst="rect">
            <a:avLst/>
          </a:prstGeom>
        </p:spPr>
      </p:pic>
      <p:pic>
        <p:nvPicPr>
          <p:cNvPr id="23" name="Picture 22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E92D2CF4-BA2B-62A1-74BF-95F4991440D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8402142" y="1328089"/>
            <a:ext cx="3522072" cy="21366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351876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20" grpId="0" animBg="1"/>
    </p:bldLst>
  </p:timing>
</p:sld>
</file>

<file path=ppt/slides/slide1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4E83052-53C8-33C9-46D3-5525820D11E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32BAFD95-C1DE-D1A8-629D-88E3E527CA32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3BC4F41-1449-52BF-A8ED-6CE1460381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078E1D7-795B-B167-B336-E104C1B77F2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761C9184-AA58-18E0-B464-5C7BB1679D3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503EFFE-AE81-9FE0-61AA-8C509ABA076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474F63-61C0-49A3-D517-F2735940B4A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3462313-FA72-9B4E-F7EA-2E5789FA1F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55613" y="0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CDA569D-F42E-5FBC-F726-7668378EAF3D}"/>
              </a:ext>
            </a:extLst>
          </p:cNvPr>
          <p:cNvSpPr/>
          <p:nvPr/>
        </p:nvSpPr>
        <p:spPr>
          <a:xfrm>
            <a:off x="52031" y="49393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4202C616-E692-D35D-63B8-356122059AB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10147" y="1735297"/>
            <a:ext cx="4017096" cy="21814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96931709"/>
      </p:ext>
    </p:extLst>
  </p:cSld>
  <p:clrMapOvr>
    <a:masterClrMapping/>
  </p:clrMapOvr>
</p:sld>
</file>

<file path=ppt/slides/slide1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F4B08C8-1306-6B4B-26F8-40D71A8BAE4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BBBF2740-30E0-7900-1B75-C84A0DB827B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DD759CC-44C4-2A31-27DA-BA54A71F23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1957882-CD74-E52E-FE23-827AA66FB6D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FF408AA-2BE2-9037-D3AA-7133092044F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2D3F985B-892E-A21D-AEAE-6C9C1571C70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1E5806E-67DA-387A-0595-3A3327E0BA5D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DB6D333-8D3A-4845-BFDC-665BF0C385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4786376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6BC2B56E-6C4A-4274-A997-A073C3356247}"/>
              </a:ext>
            </a:extLst>
          </p:cNvPr>
          <p:cNvSpPr/>
          <p:nvPr/>
        </p:nvSpPr>
        <p:spPr>
          <a:xfrm>
            <a:off x="-13987" y="3447519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 descr="A green paper with black writing&#10;&#10;AI-generated content may be incorrect.">
            <a:extLst>
              <a:ext uri="{FF2B5EF4-FFF2-40B4-BE49-F238E27FC236}">
                <a16:creationId xmlns:a16="http://schemas.microsoft.com/office/drawing/2014/main" id="{B9A2645A-591B-21B5-4C2A-9D64A98666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0" y="725061"/>
            <a:ext cx="4910610" cy="29789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3462535"/>
      </p:ext>
    </p:extLst>
  </p:cSld>
  <p:clrMapOvr>
    <a:masterClrMapping/>
  </p:clrMapOvr>
</p:sld>
</file>

<file path=ppt/slides/slide1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FD79491-1F4B-6FF9-8820-AF3C1ACAFAC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74637175-32A1-D4BD-4192-A7C206F55C3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A8C019DE-DF39-40C8-6323-91BC07967AD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4D7A5B9-FFD5-DCD1-9FB7-C4AC36B8933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4780E8F6-EF1D-DBE4-20D7-7D19F7970A0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9A87536-DAF9-C1CC-A69E-15A5BAE4ED38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E676973-1569-F7FA-2943-DC7ED4648271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6DDDA25-9C82-E25F-A42C-CC73DB19848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0741" y="-82088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8417A3B-A2B8-4D5F-6D7A-CD03B4EFBCF3}"/>
              </a:ext>
            </a:extLst>
          </p:cNvPr>
          <p:cNvSpPr/>
          <p:nvPr/>
        </p:nvSpPr>
        <p:spPr>
          <a:xfrm>
            <a:off x="-12998" y="480835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54FF7AD5-742D-F51B-9964-95D9F88D65BB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61832"/>
          <a:stretch>
            <a:fillRect/>
          </a:stretch>
        </p:blipFill>
        <p:spPr>
          <a:xfrm>
            <a:off x="5460669" y="1041058"/>
            <a:ext cx="2214534" cy="3150804"/>
          </a:xfrm>
          <a:prstGeom prst="rect">
            <a:avLst/>
          </a:prstGeom>
        </p:spPr>
      </p:pic>
      <p:pic>
        <p:nvPicPr>
          <p:cNvPr id="15" name="Picture 14" descr="A green paper with black text and a diagram&#10;&#10;AI-generated content may be incorrect.">
            <a:extLst>
              <a:ext uri="{FF2B5EF4-FFF2-40B4-BE49-F238E27FC236}">
                <a16:creationId xmlns:a16="http://schemas.microsoft.com/office/drawing/2014/main" id="{6475C6B3-7C46-7276-CE14-EBC01AEDBC48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l="39702"/>
          <a:stretch>
            <a:fillRect/>
          </a:stretch>
        </p:blipFill>
        <p:spPr>
          <a:xfrm>
            <a:off x="7742939" y="1041058"/>
            <a:ext cx="3498559" cy="315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20722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CD5F48-1DFF-EE70-B062-101483BD015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AC4D1AFE-F779-73C4-1C55-2DECDED6BE0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145A67DD-1850-A1AC-D591-3035D7036EE1}"/>
              </a:ext>
            </a:extLst>
          </p:cNvPr>
          <p:cNvSpPr txBox="1"/>
          <p:nvPr/>
        </p:nvSpPr>
        <p:spPr>
          <a:xfrm>
            <a:off x="7940322" y="6158705"/>
            <a:ext cx="19119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 conversation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450BA12A-AFF9-6ED6-DAAE-47CBB8729825}"/>
              </a:ext>
            </a:extLst>
          </p:cNvPr>
          <p:cNvSpPr/>
          <p:nvPr/>
        </p:nvSpPr>
        <p:spPr>
          <a:xfrm>
            <a:off x="5598919" y="3614968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907242A-FA43-B2B2-6D87-DF0AAFD3CF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46359" y="1733168"/>
            <a:ext cx="4211003" cy="4211003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4A2CCF58-90D2-3C79-7977-D20429C60D11}"/>
              </a:ext>
            </a:extLst>
          </p:cNvPr>
          <p:cNvSpPr txBox="1"/>
          <p:nvPr/>
        </p:nvSpPr>
        <p:spPr>
          <a:xfrm>
            <a:off x="7906307" y="1149302"/>
            <a:ext cx="19800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This would be nice!</a:t>
            </a:r>
          </a:p>
        </p:txBody>
      </p:sp>
    </p:spTree>
    <p:extLst>
      <p:ext uri="{BB962C8B-B14F-4D97-AF65-F5344CB8AC3E}">
        <p14:creationId xmlns:p14="http://schemas.microsoft.com/office/powerpoint/2010/main" val="854775676"/>
      </p:ext>
    </p:extLst>
  </p:cSld>
  <p:clrMapOvr>
    <a:masterClrMapping/>
  </p:clrMapOvr>
</p:sld>
</file>

<file path=ppt/slides/slide1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88343A6-9FE2-EE69-52AB-B68C164967A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AF623CE2-7974-3F21-243E-7B2818598DA0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FB66FD30-10E3-9460-995B-5BD45C209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A0930DE-A7A2-F97E-8CC8-8B51A995BD9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5986A3F-4684-B02D-E822-7A4B86E7712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D3EBA558-C044-15BD-7BDE-F03A45A37AFD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CA84F44-48D1-E708-05C7-ACFE529EDFEB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A55ED40-D2FE-EED2-36BC-212CDFBDDB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88590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244B8B0-D614-F693-9459-B534A2C73BB5}"/>
              </a:ext>
            </a:extLst>
          </p:cNvPr>
          <p:cNvSpPr/>
          <p:nvPr/>
        </p:nvSpPr>
        <p:spPr>
          <a:xfrm>
            <a:off x="0" y="474925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0254927-8B60-BB33-4174-D0C6EC154DCE}"/>
              </a:ext>
            </a:extLst>
          </p:cNvPr>
          <p:cNvSpPr/>
          <p:nvPr/>
        </p:nvSpPr>
        <p:spPr>
          <a:xfrm>
            <a:off x="169201" y="4198430"/>
            <a:ext cx="4341839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264086C9-A433-12B9-EF62-107CC9B19A23}"/>
              </a:ext>
            </a:extLst>
          </p:cNvPr>
          <p:cNvSpPr/>
          <p:nvPr/>
        </p:nvSpPr>
        <p:spPr>
          <a:xfrm>
            <a:off x="6011513" y="4188270"/>
            <a:ext cx="2035207" cy="25278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03590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2" grpId="0" animBg="1"/>
    </p:bldLst>
  </p:timing>
</p:sld>
</file>

<file path=ppt/slides/slide1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04FD5CF-C25A-C147-7CCA-8F387FA1AB8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19A44C17-F7F0-032C-0CF0-64341E7ADED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9A5351D-7234-227C-ACB9-BD7AC81EDCE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3C00905-8C96-58D8-BCBE-24B1A20D4E1B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F381A37-6907-EE4E-E3C5-2AFA3B9828A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5D478543-4500-816C-3F37-090EB096DEB2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BE2103E6-02AB-839B-7AB4-C6AE893E1C05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A76DCD00-358D-9202-373D-B8711A4195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95DDD2BA-5CA7-1B7B-576F-CA6529181187}"/>
              </a:ext>
            </a:extLst>
          </p:cNvPr>
          <p:cNvSpPr/>
          <p:nvPr/>
        </p:nvSpPr>
        <p:spPr>
          <a:xfrm>
            <a:off x="31968" y="641050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A68C9E1B-0819-964A-2059-1148085C239F}"/>
              </a:ext>
            </a:extLst>
          </p:cNvPr>
          <p:cNvSpPr/>
          <p:nvPr/>
        </p:nvSpPr>
        <p:spPr>
          <a:xfrm>
            <a:off x="164757" y="4809565"/>
            <a:ext cx="2078571" cy="201319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05022262"/>
      </p:ext>
    </p:extLst>
  </p:cSld>
  <p:clrMapOvr>
    <a:masterClrMapping/>
  </p:clrMapOvr>
</p:sld>
</file>

<file path=ppt/slides/slide1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A1BFE6F-2D8B-B989-02E0-FDB66FF116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6BFCC64-81DE-3314-1587-FF36BCC9C54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7538B7F-1E83-74DE-3E78-52DD9C23D2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1BA847A-9D9D-8D99-6E64-D7F3341B16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26F6D3E-790B-795A-D742-035E82B0A5F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EB529E3-7978-2C89-7415-2378E8B30CB6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C8EBD4-4BA1-C8F3-6D84-7190B33CD719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93A7D6D8-2FDD-81A1-EC6B-A7CC458DBD4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30754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7B232F08-59E3-5834-8D36-6E865C702A98}"/>
              </a:ext>
            </a:extLst>
          </p:cNvPr>
          <p:cNvSpPr/>
          <p:nvPr/>
        </p:nvSpPr>
        <p:spPr>
          <a:xfrm>
            <a:off x="-37699" y="696749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B5E036D-9660-BDAB-3754-BE1A1E66B115}"/>
              </a:ext>
            </a:extLst>
          </p:cNvPr>
          <p:cNvSpPr/>
          <p:nvPr/>
        </p:nvSpPr>
        <p:spPr>
          <a:xfrm>
            <a:off x="164757" y="6425047"/>
            <a:ext cx="3224619" cy="206696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7527254"/>
      </p:ext>
    </p:extLst>
  </p:cSld>
  <p:clrMapOvr>
    <a:masterClrMapping/>
  </p:clrMapOvr>
</p:sld>
</file>

<file path=ppt/slides/slide1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A76A723-906A-C32B-366F-F88BCDDC821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A31A072-08F8-DB8B-4F68-D317E0C6164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4813F769-FABD-E1E6-4B7A-3273357152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752EBE2-91A1-D0B3-0604-313A615212EF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D997AC1-842C-8254-8C04-AA1821D244E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7D6A84A3-771A-0E80-172D-3DB923EF196C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EB69B8B9-9AA9-F4E9-7869-9477C5679058}"/>
              </a:ext>
            </a:extLst>
          </p:cNvPr>
          <p:cNvSpPr/>
          <p:nvPr/>
        </p:nvSpPr>
        <p:spPr>
          <a:xfrm>
            <a:off x="-60677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4DBDA47D-A255-7F35-97BD-C32AB0FA573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193035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BE7B20D8-1D74-558E-66EA-1AD5736488FB}"/>
              </a:ext>
            </a:extLst>
          </p:cNvPr>
          <p:cNvSpPr/>
          <p:nvPr/>
        </p:nvSpPr>
        <p:spPr>
          <a:xfrm>
            <a:off x="-37699" y="631272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E26C3A70-05E8-8A8C-487B-D2B6F9160B8C}"/>
              </a:ext>
            </a:extLst>
          </p:cNvPr>
          <p:cNvSpPr/>
          <p:nvPr/>
        </p:nvSpPr>
        <p:spPr>
          <a:xfrm>
            <a:off x="1709077" y="2198386"/>
            <a:ext cx="952843" cy="668945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7441941"/>
      </p:ext>
    </p:extLst>
  </p:cSld>
  <p:clrMapOvr>
    <a:masterClrMapping/>
  </p:clrMapOvr>
</p:sld>
</file>

<file path=ppt/slides/slide1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677491-01E7-2B77-4571-0A20DDC495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EADF937E-4524-8324-CB79-D81B312B052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85BBC0A-5627-E2F5-5301-CDA23D07B77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E1A4087-1EFF-C2C9-FBDF-3FE00ED0E00D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653D44-703C-783E-A080-B773843D7DEE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F64D16FD-9968-E03C-1575-4604AF9DA1A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F17A4B8F-80A8-D2F7-6318-CA21CEB07596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1CC0CF36-5F4E-F9FF-CE23-ECE9474BB9D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1055131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27B4418D-67C0-3ADC-5D10-04A3C18C69A8}"/>
              </a:ext>
            </a:extLst>
          </p:cNvPr>
          <p:cNvSpPr/>
          <p:nvPr/>
        </p:nvSpPr>
        <p:spPr>
          <a:xfrm>
            <a:off x="31968" y="6916385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02E513FE-AC43-F76B-498F-D46C1AA7BF01}"/>
              </a:ext>
            </a:extLst>
          </p:cNvPr>
          <p:cNvSpPr/>
          <p:nvPr/>
        </p:nvSpPr>
        <p:spPr>
          <a:xfrm>
            <a:off x="148939" y="4844868"/>
            <a:ext cx="5402923" cy="1282467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A white arrows in a circle&#10;&#10;AI-generated content may be incorrect.">
            <a:extLst>
              <a:ext uri="{FF2B5EF4-FFF2-40B4-BE49-F238E27FC236}">
                <a16:creationId xmlns:a16="http://schemas.microsoft.com/office/drawing/2014/main" id="{E62E411B-3542-F3C9-1A7B-32EFD15689C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907729" y="4694815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12" name="Picture 11" descr="A white background with black text&#10;&#10;AI-generated content may be incorrect.">
            <a:extLst>
              <a:ext uri="{FF2B5EF4-FFF2-40B4-BE49-F238E27FC236}">
                <a16:creationId xmlns:a16="http://schemas.microsoft.com/office/drawing/2014/main" id="{182504F7-319E-BFB2-65B3-F12032EE989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61500" y="4785965"/>
            <a:ext cx="4965909" cy="1308360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9C4489F-1B30-6D64-9D69-1D69FAD0ED3F}"/>
              </a:ext>
            </a:extLst>
          </p:cNvPr>
          <p:cNvSpPr/>
          <p:nvPr/>
        </p:nvSpPr>
        <p:spPr>
          <a:xfrm>
            <a:off x="91704" y="6175675"/>
            <a:ext cx="8380512" cy="613896"/>
          </a:xfrm>
          <a:prstGeom prst="roundRect">
            <a:avLst>
              <a:gd name="adj" fmla="val 4737"/>
            </a:avLst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467741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0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4" grpId="0" animBg="1"/>
    </p:bldLst>
  </p:timing>
</p:sld>
</file>

<file path=ppt/slides/slide1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9AE1A2-48C8-2E3A-6634-8BA39F74A30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5E2E147-BC36-30A3-B79B-D1905C7DAC7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58448481-2005-14CD-E479-B4178AD459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F4496FD-BA1B-8073-9E9F-DB2D07FC997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D210AF-0AD3-0E0B-0821-38CDBF07477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E156FF2-BE29-A8F4-8C9D-8426AC250FE4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85BCBD4-3417-DF73-1A2D-578B6F550AD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C8F10DB-7BDC-71B2-3DD8-E806794B981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2782778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AC566904-B6D2-4A17-C49E-2B633BB1DEA6}"/>
              </a:ext>
            </a:extLst>
          </p:cNvPr>
          <p:cNvSpPr/>
          <p:nvPr/>
        </p:nvSpPr>
        <p:spPr>
          <a:xfrm>
            <a:off x="14553" y="6697393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391F2BC9-F964-EA0C-14CB-7956F9F9532E}"/>
              </a:ext>
            </a:extLst>
          </p:cNvPr>
          <p:cNvSpPr/>
          <p:nvPr/>
        </p:nvSpPr>
        <p:spPr>
          <a:xfrm>
            <a:off x="806165" y="5365023"/>
            <a:ext cx="1248413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7595846"/>
      </p:ext>
    </p:extLst>
  </p:cSld>
  <p:clrMapOvr>
    <a:masterClrMapping/>
  </p:clrMapOvr>
</p:sld>
</file>

<file path=ppt/slides/slide1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7352A27-4665-BABE-6FF4-8F17A7BCF4B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9F6D40E-5928-3016-663B-1C0C5D6D0923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CC69701-B21B-530A-F502-F4438210BA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81646E-4F6D-BEDF-55C7-E9A7B20B816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E39BED8E-CC9E-4E2E-B3AD-2BBF245B2484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48D581-8E7A-199A-3F15-775E77F582F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0BB0419D-2E92-0E55-7597-CBC267A554E4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FFC1D71-7BC1-743D-2B08-4585286D9B2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29763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F0FD31FE-C3D8-7B95-2729-6CD7C8D2CEAE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426D16FE-57AC-D1EE-3D52-8A25E9006184}"/>
              </a:ext>
            </a:extLst>
          </p:cNvPr>
          <p:cNvSpPr/>
          <p:nvPr/>
        </p:nvSpPr>
        <p:spPr>
          <a:xfrm>
            <a:off x="919053" y="5262801"/>
            <a:ext cx="23931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43DCA679-9269-405F-A3A5-1D34452B25B2}"/>
              </a:ext>
            </a:extLst>
          </p:cNvPr>
          <p:cNvSpPr/>
          <p:nvPr/>
        </p:nvSpPr>
        <p:spPr>
          <a:xfrm>
            <a:off x="5348813" y="6191954"/>
            <a:ext cx="3459907" cy="303831"/>
          </a:xfrm>
          <a:prstGeom prst="roundRect">
            <a:avLst>
              <a:gd name="adj" fmla="val 0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2619F3A-14F7-46AD-D691-785C373848B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213662" y="414709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512821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" grpId="0" animBg="1"/>
    </p:bldLst>
  </p:timing>
</p:sld>
</file>

<file path=ppt/slides/slide1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194210-3468-604D-DB91-12B229A2E7D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575D70C-59D1-56D6-C34B-A6810010330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2F09E04D-F92D-7988-56EE-C21722508E6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E3674A11-BC63-8A8C-4904-AC575A6791A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5AB979B6-8303-E7C2-4B2A-CBAF5AEDD0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AB0151BF-927B-028D-7A1F-457E85AE7F29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D056F0F1-ACCC-2DD9-BC3D-ABABA41629E1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9276A86-ED8D-7BA4-EEEE-A3F43631E24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9727" y="-4556714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5BDFE15-C329-F1D8-8D6C-C80171DC1322}"/>
              </a:ext>
            </a:extLst>
          </p:cNvPr>
          <p:cNvSpPr/>
          <p:nvPr/>
        </p:nvSpPr>
        <p:spPr>
          <a:xfrm>
            <a:off x="-14722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4CE0FCC-6BC0-38F6-B4D5-F5BC5E407BB8}"/>
              </a:ext>
            </a:extLst>
          </p:cNvPr>
          <p:cNvSpPr/>
          <p:nvPr/>
        </p:nvSpPr>
        <p:spPr>
          <a:xfrm>
            <a:off x="4693920" y="4294546"/>
            <a:ext cx="1170432" cy="326222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2A4EFAF1-945E-7EF9-DBC6-E78EE67692D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3303714" y="4294546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467552806"/>
      </p:ext>
    </p:extLst>
  </p:cSld>
  <p:clrMapOvr>
    <a:masterClrMapping/>
  </p:clrMapOvr>
</p:sld>
</file>

<file path=ppt/slides/slide1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DB30C09-D723-6984-E94D-F5E960AEAE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9DF8DAF-4193-61A7-BBB7-DCB0D4E6EB6B}"/>
              </a:ext>
            </a:extLst>
          </p:cNvPr>
          <p:cNvSpPr txBox="1"/>
          <p:nvPr/>
        </p:nvSpPr>
        <p:spPr>
          <a:xfrm>
            <a:off x="2577248" y="2974129"/>
            <a:ext cx="703750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markdown document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B2C08C4C-EF66-7377-6DFC-8ABB98F25279}"/>
              </a:ext>
            </a:extLst>
          </p:cNvPr>
          <p:cNvSpPr txBox="1"/>
          <p:nvPr/>
        </p:nvSpPr>
        <p:spPr>
          <a:xfrm>
            <a:off x="1781315" y="3147793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3197909686"/>
      </p:ext>
    </p:extLst>
  </p:cSld>
  <p:clrMapOvr>
    <a:masterClrMapping/>
  </p:clrMapOvr>
</p:sld>
</file>

<file path=ppt/slides/slide1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E5A7BCEC-249A-F873-748C-B2178FE5F20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449F0EA-0104-6F8A-6518-35992B0A8B8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604DD61-9AF5-A03E-0E09-A142CCCD979F}"/>
              </a:ext>
            </a:extLst>
          </p:cNvPr>
          <p:cNvSpPr/>
          <p:nvPr/>
        </p:nvSpPr>
        <p:spPr>
          <a:xfrm>
            <a:off x="3547872" y="3270858"/>
            <a:ext cx="393192" cy="393192"/>
          </a:xfrm>
          <a:prstGeom prst="round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057373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08919CB-264E-FC77-B9C6-0C9C9D85858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7212408-DFCA-8AFD-FC29-29E290F20E50}"/>
              </a:ext>
            </a:extLst>
          </p:cNvPr>
          <p:cNvSpPr txBox="1">
            <a:spLocks/>
          </p:cNvSpPr>
          <p:nvPr/>
        </p:nvSpPr>
        <p:spPr>
          <a:xfrm>
            <a:off x="1713975" y="1116497"/>
            <a:ext cx="8764048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Developing software using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Agentic</a:t>
            </a:r>
            <a:r>
              <a:rPr lang="en-US" sz="2800" dirty="0">
                <a:solidFill>
                  <a:schemeClr val="accent5">
                    <a:lumMod val="75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Generative AI 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Tools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3C80CB6C-2235-E990-FF42-4AE8F4CFCE9B}"/>
              </a:ext>
            </a:extLst>
          </p:cNvPr>
          <p:cNvSpPr txBox="1">
            <a:spLocks/>
          </p:cNvSpPr>
          <p:nvPr/>
        </p:nvSpPr>
        <p:spPr>
          <a:xfrm>
            <a:off x="4278633" y="5537824"/>
            <a:ext cx="363473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solidFill>
                  <a:srgbClr val="0070C0"/>
                </a:solidFill>
                <a:latin typeface="Ink Free" panose="020F0502020204030204" pitchFamily="34" charset="0"/>
                <a:ea typeface="Heiti TC Medium" pitchFamily="2" charset="-128"/>
              </a:rPr>
              <a:t>“Coding with A Genie”</a:t>
            </a:r>
          </a:p>
        </p:txBody>
      </p:sp>
      <p:sp>
        <p:nvSpPr>
          <p:cNvPr id="20" name="arrow1">
            <a:extLst>
              <a:ext uri="{FF2B5EF4-FFF2-40B4-BE49-F238E27FC236}">
                <a16:creationId xmlns:a16="http://schemas.microsoft.com/office/drawing/2014/main" id="{CD8B3038-1FD7-FB25-E7C6-19EC0734BB73}"/>
              </a:ext>
            </a:extLst>
          </p:cNvPr>
          <p:cNvSpPr>
            <a:spLocks/>
          </p:cNvSpPr>
          <p:nvPr/>
        </p:nvSpPr>
        <p:spPr>
          <a:xfrm>
            <a:off x="2740542" y="3348129"/>
            <a:ext cx="1047774" cy="449923"/>
          </a:xfrm>
          <a:custGeom>
            <a:avLst/>
            <a:gdLst>
              <a:gd name="csX0" fmla="*/ 0 w 1047774"/>
              <a:gd name="csY0" fmla="*/ 119551 h 449923"/>
              <a:gd name="csX1" fmla="*/ 387418 w 1047774"/>
              <a:gd name="csY1" fmla="*/ 119551 h 449923"/>
              <a:gd name="csX2" fmla="*/ 745034 w 1047774"/>
              <a:gd name="csY2" fmla="*/ 119551 h 449923"/>
              <a:gd name="csX3" fmla="*/ 745034 w 1047774"/>
              <a:gd name="csY3" fmla="*/ 0 h 449923"/>
              <a:gd name="csX4" fmla="*/ 1047774 w 1047774"/>
              <a:gd name="csY4" fmla="*/ 224962 h 449923"/>
              <a:gd name="csX5" fmla="*/ 745034 w 1047774"/>
              <a:gd name="csY5" fmla="*/ 449923 h 449923"/>
              <a:gd name="csX6" fmla="*/ 745034 w 1047774"/>
              <a:gd name="csY6" fmla="*/ 330372 h 449923"/>
              <a:gd name="csX7" fmla="*/ 394868 w 1047774"/>
              <a:gd name="csY7" fmla="*/ 330372 h 449923"/>
              <a:gd name="csX8" fmla="*/ 0 w 1047774"/>
              <a:gd name="csY8" fmla="*/ 330372 h 449923"/>
              <a:gd name="csX9" fmla="*/ 0 w 1047774"/>
              <a:gd name="csY9" fmla="*/ 119551 h 44992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047774" h="449923" fill="none" extrusionOk="0">
                <a:moveTo>
                  <a:pt x="0" y="119551"/>
                </a:moveTo>
                <a:cubicBezTo>
                  <a:pt x="108065" y="114029"/>
                  <a:pt x="244528" y="136482"/>
                  <a:pt x="387418" y="119551"/>
                </a:cubicBezTo>
                <a:cubicBezTo>
                  <a:pt x="530308" y="102620"/>
                  <a:pt x="596703" y="144231"/>
                  <a:pt x="745034" y="119551"/>
                </a:cubicBezTo>
                <a:cubicBezTo>
                  <a:pt x="733769" y="90123"/>
                  <a:pt x="747985" y="40299"/>
                  <a:pt x="745034" y="0"/>
                </a:cubicBezTo>
                <a:cubicBezTo>
                  <a:pt x="857388" y="56078"/>
                  <a:pt x="936873" y="179982"/>
                  <a:pt x="1047774" y="224962"/>
                </a:cubicBezTo>
                <a:cubicBezTo>
                  <a:pt x="978017" y="310053"/>
                  <a:pt x="842846" y="324824"/>
                  <a:pt x="745034" y="449923"/>
                </a:cubicBezTo>
                <a:cubicBezTo>
                  <a:pt x="735000" y="399479"/>
                  <a:pt x="751577" y="379169"/>
                  <a:pt x="745034" y="330372"/>
                </a:cubicBezTo>
                <a:cubicBezTo>
                  <a:pt x="611131" y="371681"/>
                  <a:pt x="502918" y="302315"/>
                  <a:pt x="394868" y="330372"/>
                </a:cubicBezTo>
                <a:cubicBezTo>
                  <a:pt x="286818" y="358429"/>
                  <a:pt x="134077" y="310962"/>
                  <a:pt x="0" y="330372"/>
                </a:cubicBezTo>
                <a:cubicBezTo>
                  <a:pt x="-18394" y="230086"/>
                  <a:pt x="16285" y="215907"/>
                  <a:pt x="0" y="119551"/>
                </a:cubicBezTo>
                <a:close/>
              </a:path>
              <a:path w="1047774" h="449923" stroke="0" extrusionOk="0">
                <a:moveTo>
                  <a:pt x="0" y="119551"/>
                </a:moveTo>
                <a:cubicBezTo>
                  <a:pt x="136536" y="95808"/>
                  <a:pt x="201485" y="136592"/>
                  <a:pt x="372517" y="119551"/>
                </a:cubicBezTo>
                <a:cubicBezTo>
                  <a:pt x="543549" y="102510"/>
                  <a:pt x="617800" y="133443"/>
                  <a:pt x="745034" y="119551"/>
                </a:cubicBezTo>
                <a:cubicBezTo>
                  <a:pt x="733017" y="72708"/>
                  <a:pt x="758437" y="50926"/>
                  <a:pt x="745034" y="0"/>
                </a:cubicBezTo>
                <a:cubicBezTo>
                  <a:pt x="821025" y="45323"/>
                  <a:pt x="910120" y="161584"/>
                  <a:pt x="1047774" y="224962"/>
                </a:cubicBezTo>
                <a:cubicBezTo>
                  <a:pt x="931552" y="347220"/>
                  <a:pt x="853919" y="318948"/>
                  <a:pt x="745034" y="449923"/>
                </a:cubicBezTo>
                <a:cubicBezTo>
                  <a:pt x="740645" y="422437"/>
                  <a:pt x="748178" y="360836"/>
                  <a:pt x="745034" y="330372"/>
                </a:cubicBezTo>
                <a:cubicBezTo>
                  <a:pt x="613353" y="345554"/>
                  <a:pt x="454853" y="329327"/>
                  <a:pt x="365067" y="330372"/>
                </a:cubicBezTo>
                <a:cubicBezTo>
                  <a:pt x="275281" y="331417"/>
                  <a:pt x="91602" y="307611"/>
                  <a:pt x="0" y="330372"/>
                </a:cubicBezTo>
                <a:cubicBezTo>
                  <a:pt x="-23084" y="254276"/>
                  <a:pt x="6520" y="221623"/>
                  <a:pt x="0" y="119551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8" name="genie_goes_to_work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AE315A06-BE01-D77B-1217-051920ABAA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1357639">
            <a:off x="3902529" y="2426108"/>
            <a:ext cx="1377128" cy="2569196"/>
          </a:xfrm>
          <a:prstGeom prst="rect">
            <a:avLst/>
          </a:prstGeom>
        </p:spPr>
      </p:pic>
      <p:sp>
        <p:nvSpPr>
          <p:cNvPr id="45" name="maybe">
            <a:extLst>
              <a:ext uri="{FF2B5EF4-FFF2-40B4-BE49-F238E27FC236}">
                <a16:creationId xmlns:a16="http://schemas.microsoft.com/office/drawing/2014/main" id="{5AF9E93D-E05F-46A7-F2F1-24D0963608CE}"/>
              </a:ext>
            </a:extLst>
          </p:cNvPr>
          <p:cNvSpPr txBox="1">
            <a:spLocks/>
          </p:cNvSpPr>
          <p:nvPr/>
        </p:nvSpPr>
        <p:spPr>
          <a:xfrm>
            <a:off x="7001859" y="3804410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maybe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46" name="often">
            <a:extLst>
              <a:ext uri="{FF2B5EF4-FFF2-40B4-BE49-F238E27FC236}">
                <a16:creationId xmlns:a16="http://schemas.microsoft.com/office/drawing/2014/main" id="{90DD0DC3-48A6-9D6B-8CED-8E148E62E0CF}"/>
              </a:ext>
            </a:extLst>
          </p:cNvPr>
          <p:cNvSpPr txBox="1">
            <a:spLocks/>
          </p:cNvSpPr>
          <p:nvPr/>
        </p:nvSpPr>
        <p:spPr>
          <a:xfrm>
            <a:off x="7001859" y="2831266"/>
            <a:ext cx="126534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often</a:t>
            </a:r>
            <a:endParaRPr lang="en-US" sz="2800" dirty="0">
              <a:latin typeface="Ink Free" panose="020F0502020204030204" pitchFamily="34" charset="0"/>
              <a:ea typeface="Heiti TC Medium" pitchFamily="2" charset="-128"/>
            </a:endParaRPr>
          </a:p>
        </p:txBody>
      </p:sp>
      <p:sp>
        <p:nvSpPr>
          <p:cNvPr id="30" name="arrow2">
            <a:extLst>
              <a:ext uri="{FF2B5EF4-FFF2-40B4-BE49-F238E27FC236}">
                <a16:creationId xmlns:a16="http://schemas.microsoft.com/office/drawing/2014/main" id="{99CC38EE-3214-CB45-285E-7C3D6FEEF761}"/>
              </a:ext>
            </a:extLst>
          </p:cNvPr>
          <p:cNvSpPr>
            <a:spLocks/>
          </p:cNvSpPr>
          <p:nvPr/>
        </p:nvSpPr>
        <p:spPr>
          <a:xfrm>
            <a:off x="5555176" y="3348128"/>
            <a:ext cx="1265342" cy="465876"/>
          </a:xfrm>
          <a:custGeom>
            <a:avLst/>
            <a:gdLst>
              <a:gd name="csX0" fmla="*/ 0 w 1265342"/>
              <a:gd name="csY0" fmla="*/ 123790 h 465876"/>
              <a:gd name="csX1" fmla="*/ 494971 w 1265342"/>
              <a:gd name="csY1" fmla="*/ 123790 h 465876"/>
              <a:gd name="csX2" fmla="*/ 951868 w 1265342"/>
              <a:gd name="csY2" fmla="*/ 123790 h 465876"/>
              <a:gd name="csX3" fmla="*/ 951868 w 1265342"/>
              <a:gd name="csY3" fmla="*/ 0 h 465876"/>
              <a:gd name="csX4" fmla="*/ 1265342 w 1265342"/>
              <a:gd name="csY4" fmla="*/ 232938 h 465876"/>
              <a:gd name="csX5" fmla="*/ 951868 w 1265342"/>
              <a:gd name="csY5" fmla="*/ 465876 h 465876"/>
              <a:gd name="csX6" fmla="*/ 951868 w 1265342"/>
              <a:gd name="csY6" fmla="*/ 342086 h 465876"/>
              <a:gd name="csX7" fmla="*/ 504490 w 1265342"/>
              <a:gd name="csY7" fmla="*/ 342086 h 465876"/>
              <a:gd name="csX8" fmla="*/ 0 w 1265342"/>
              <a:gd name="csY8" fmla="*/ 342086 h 465876"/>
              <a:gd name="csX9" fmla="*/ 0 w 1265342"/>
              <a:gd name="csY9" fmla="*/ 123790 h 465876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</a:cxnLst>
            <a:rect l="l" t="t" r="r" b="b"/>
            <a:pathLst>
              <a:path w="1265342" h="465876" fill="none" extrusionOk="0">
                <a:moveTo>
                  <a:pt x="0" y="123790"/>
                </a:moveTo>
                <a:cubicBezTo>
                  <a:pt x="167128" y="99673"/>
                  <a:pt x="309966" y="160269"/>
                  <a:pt x="494971" y="123790"/>
                </a:cubicBezTo>
                <a:cubicBezTo>
                  <a:pt x="679976" y="87311"/>
                  <a:pt x="751063" y="137435"/>
                  <a:pt x="951868" y="123790"/>
                </a:cubicBezTo>
                <a:cubicBezTo>
                  <a:pt x="948827" y="98145"/>
                  <a:pt x="960445" y="33252"/>
                  <a:pt x="951868" y="0"/>
                </a:cubicBezTo>
                <a:cubicBezTo>
                  <a:pt x="1104791" y="60044"/>
                  <a:pt x="1106244" y="161321"/>
                  <a:pt x="1265342" y="232938"/>
                </a:cubicBezTo>
                <a:cubicBezTo>
                  <a:pt x="1223986" y="308704"/>
                  <a:pt x="1072755" y="346078"/>
                  <a:pt x="951868" y="465876"/>
                </a:cubicBezTo>
                <a:cubicBezTo>
                  <a:pt x="943912" y="423853"/>
                  <a:pt x="960558" y="391147"/>
                  <a:pt x="951868" y="342086"/>
                </a:cubicBezTo>
                <a:cubicBezTo>
                  <a:pt x="765619" y="377076"/>
                  <a:pt x="625777" y="316691"/>
                  <a:pt x="504490" y="342086"/>
                </a:cubicBezTo>
                <a:cubicBezTo>
                  <a:pt x="383203" y="367481"/>
                  <a:pt x="224505" y="303868"/>
                  <a:pt x="0" y="342086"/>
                </a:cubicBezTo>
                <a:cubicBezTo>
                  <a:pt x="-5437" y="260590"/>
                  <a:pt x="2178" y="186701"/>
                  <a:pt x="0" y="123790"/>
                </a:cubicBezTo>
                <a:close/>
              </a:path>
              <a:path w="1265342" h="465876" stroke="0" extrusionOk="0">
                <a:moveTo>
                  <a:pt x="0" y="123790"/>
                </a:moveTo>
                <a:cubicBezTo>
                  <a:pt x="122840" y="67126"/>
                  <a:pt x="378335" y="159731"/>
                  <a:pt x="475934" y="123790"/>
                </a:cubicBezTo>
                <a:cubicBezTo>
                  <a:pt x="573533" y="87849"/>
                  <a:pt x="740354" y="168423"/>
                  <a:pt x="951868" y="123790"/>
                </a:cubicBezTo>
                <a:cubicBezTo>
                  <a:pt x="944271" y="94649"/>
                  <a:pt x="962971" y="42227"/>
                  <a:pt x="951868" y="0"/>
                </a:cubicBezTo>
                <a:cubicBezTo>
                  <a:pt x="1045424" y="29736"/>
                  <a:pt x="1120844" y="181512"/>
                  <a:pt x="1265342" y="232938"/>
                </a:cubicBezTo>
                <a:cubicBezTo>
                  <a:pt x="1140624" y="354341"/>
                  <a:pt x="1065453" y="342325"/>
                  <a:pt x="951868" y="465876"/>
                </a:cubicBezTo>
                <a:cubicBezTo>
                  <a:pt x="943194" y="426674"/>
                  <a:pt x="952369" y="397383"/>
                  <a:pt x="951868" y="342086"/>
                </a:cubicBezTo>
                <a:cubicBezTo>
                  <a:pt x="798442" y="388025"/>
                  <a:pt x="599088" y="286715"/>
                  <a:pt x="466415" y="342086"/>
                </a:cubicBezTo>
                <a:cubicBezTo>
                  <a:pt x="333742" y="397457"/>
                  <a:pt x="212304" y="294501"/>
                  <a:pt x="0" y="342086"/>
                </a:cubicBezTo>
                <a:cubicBezTo>
                  <a:pt x="-20229" y="284353"/>
                  <a:pt x="14179" y="196461"/>
                  <a:pt x="0" y="123790"/>
                </a:cubicBezTo>
                <a:close/>
              </a:path>
            </a:pathLst>
          </a:custGeom>
          <a:solidFill>
            <a:schemeClr val="bg1">
              <a:lumMod val="85000"/>
            </a:schemeClr>
          </a:solidFill>
          <a:ln>
            <a:solidFill>
              <a:schemeClr val="bg1">
                <a:lumMod val="85000"/>
              </a:schemeClr>
            </a:solidFill>
            <a:extLst>
              <a:ext uri="{C807C97D-BFC1-408E-A445-0C87EB9F89A2}">
                <ask:lineSketchStyleProps xmlns:ask="http://schemas.microsoft.com/office/drawing/2018/sketchyshapes" sd="399823571">
                  <a:prstGeom prst="rightArrow">
                    <a:avLst>
                      <a:gd name="adj1" fmla="val 46857"/>
                      <a:gd name="adj2" fmla="val 67287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sparkles">
            <a:extLst>
              <a:ext uri="{FF2B5EF4-FFF2-40B4-BE49-F238E27FC236}">
                <a16:creationId xmlns:a16="http://schemas.microsoft.com/office/drawing/2014/main" id="{3387F55C-968B-DED7-991C-A56047DD9A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52418" y="3084421"/>
            <a:ext cx="718966" cy="1008699"/>
          </a:xfrm>
          <a:prstGeom prst="rect">
            <a:avLst/>
          </a:prstGeom>
        </p:spPr>
      </p:pic>
      <p:sp>
        <p:nvSpPr>
          <p:cNvPr id="6" name="working_software_2">
            <a:extLst>
              <a:ext uri="{FF2B5EF4-FFF2-40B4-BE49-F238E27FC236}">
                <a16:creationId xmlns:a16="http://schemas.microsoft.com/office/drawing/2014/main" id="{04429A47-1F6E-5882-115D-4D9EAD66707C}"/>
              </a:ext>
            </a:extLst>
          </p:cNvPr>
          <p:cNvSpPr txBox="1">
            <a:spLocks/>
          </p:cNvSpPr>
          <p:nvPr/>
        </p:nvSpPr>
        <p:spPr>
          <a:xfrm>
            <a:off x="7001859" y="3315190"/>
            <a:ext cx="4526351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strike="sngStrike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hopefully</a:t>
            </a:r>
            <a:r>
              <a:rPr lang="en-US" sz="2800" dirty="0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20F0502020204030204" pitchFamily="34" charset="0"/>
                <a:ea typeface="Heiti TC Medium" pitchFamily="2" charset="-128"/>
              </a:rPr>
              <a:t>  </a:t>
            </a:r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sp>
        <p:nvSpPr>
          <p:cNvPr id="8" name="working_software_1">
            <a:extLst>
              <a:ext uri="{FF2B5EF4-FFF2-40B4-BE49-F238E27FC236}">
                <a16:creationId xmlns:a16="http://schemas.microsoft.com/office/drawing/2014/main" id="{3D84F182-EBEA-57BD-D613-E8D78BF88E35}"/>
              </a:ext>
            </a:extLst>
          </p:cNvPr>
          <p:cNvSpPr txBox="1">
            <a:spLocks/>
          </p:cNvSpPr>
          <p:nvPr/>
        </p:nvSpPr>
        <p:spPr>
          <a:xfrm>
            <a:off x="7001859" y="3291994"/>
            <a:ext cx="2870897" cy="52158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800" dirty="0">
                <a:latin typeface="Ink Free" panose="020F0502020204030204" pitchFamily="34" charset="0"/>
                <a:ea typeface="Heiti TC Medium" pitchFamily="2" charset="-128"/>
              </a:rPr>
              <a:t>working software</a:t>
            </a:r>
          </a:p>
        </p:txBody>
      </p:sp>
      <p:grpSp>
        <p:nvGrpSpPr>
          <p:cNvPr id="18" name="kewl">
            <a:extLst>
              <a:ext uri="{FF2B5EF4-FFF2-40B4-BE49-F238E27FC236}">
                <a16:creationId xmlns:a16="http://schemas.microsoft.com/office/drawing/2014/main" id="{E5912995-51B2-B076-2CAC-E6C2A94537E5}"/>
              </a:ext>
            </a:extLst>
          </p:cNvPr>
          <p:cNvGrpSpPr/>
          <p:nvPr/>
        </p:nvGrpSpPr>
        <p:grpSpPr>
          <a:xfrm>
            <a:off x="8978080" y="4237732"/>
            <a:ext cx="2349083" cy="1200329"/>
            <a:chOff x="8062184" y="5461857"/>
            <a:chExt cx="2349083" cy="1200329"/>
          </a:xfrm>
        </p:grpSpPr>
        <p:sp>
          <p:nvSpPr>
            <p:cNvPr id="15" name="looks_good_to_me">
              <a:extLst>
                <a:ext uri="{FF2B5EF4-FFF2-40B4-BE49-F238E27FC236}">
                  <a16:creationId xmlns:a16="http://schemas.microsoft.com/office/drawing/2014/main" id="{640A40D3-D60A-D109-C4B6-88E29199D135}"/>
                </a:ext>
              </a:extLst>
            </p:cNvPr>
            <p:cNvSpPr txBox="1">
              <a:spLocks/>
            </p:cNvSpPr>
            <p:nvPr/>
          </p:nvSpPr>
          <p:spPr>
            <a:xfrm>
              <a:off x="8062184" y="5461857"/>
              <a:ext cx="2349083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looks good </a:t>
              </a:r>
            </a:p>
            <a:p>
              <a:r>
                <a:rPr lang="en-US" sz="3600" dirty="0">
                  <a:latin typeface="Ink Free" panose="020F0502020204030204" pitchFamily="34" charset="0"/>
                  <a:ea typeface="Heiti TC Medium" pitchFamily="2" charset="-128"/>
                </a:rPr>
                <a:t>to me</a:t>
              </a:r>
            </a:p>
          </p:txBody>
        </p:sp>
        <p:pic>
          <p:nvPicPr>
            <p:cNvPr id="17" name="say">
              <a:extLst>
                <a:ext uri="{FF2B5EF4-FFF2-40B4-BE49-F238E27FC236}">
                  <a16:creationId xmlns:a16="http://schemas.microsoft.com/office/drawing/2014/main" id="{F696B658-E582-4FCD-5031-D78D107BD06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57189" y="6061045"/>
              <a:ext cx="341471" cy="483752"/>
            </a:xfrm>
            <a:prstGeom prst="rect">
              <a:avLst/>
            </a:prstGeom>
          </p:spPr>
        </p:pic>
      </p:grpSp>
      <p:pic>
        <p:nvPicPr>
          <p:cNvPr id="19" name="done_person">
            <a:extLst>
              <a:ext uri="{FF2B5EF4-FFF2-40B4-BE49-F238E27FC236}">
                <a16:creationId xmlns:a16="http://schemas.microsoft.com/office/drawing/2014/main" id="{67091192-0233-0AF8-98B4-9F3B9255396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812318" y="5041900"/>
            <a:ext cx="1244600" cy="1816100"/>
          </a:xfrm>
          <a:prstGeom prst="rect">
            <a:avLst/>
          </a:prstGeom>
        </p:spPr>
      </p:pic>
      <p:sp>
        <p:nvSpPr>
          <p:cNvPr id="23" name="Rectangle 22">
            <a:extLst>
              <a:ext uri="{FF2B5EF4-FFF2-40B4-BE49-F238E27FC236}">
                <a16:creationId xmlns:a16="http://schemas.microsoft.com/office/drawing/2014/main" id="{AD9E4184-8B3F-C760-FB16-3625E3998072}"/>
              </a:ext>
            </a:extLst>
          </p:cNvPr>
          <p:cNvSpPr/>
          <p:nvPr/>
        </p:nvSpPr>
        <p:spPr>
          <a:xfrm>
            <a:off x="257837" y="2824908"/>
            <a:ext cx="1160765" cy="201201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1" name="developer" descr="A black stick figure with one hand raised&#10;&#10;AI-generated content may be incorrect.">
            <a:extLst>
              <a:ext uri="{FF2B5EF4-FFF2-40B4-BE49-F238E27FC236}">
                <a16:creationId xmlns:a16="http://schemas.microsoft.com/office/drawing/2014/main" id="{62352D6D-148F-DEE1-682D-78B6EFCFAEF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85711" y="3078122"/>
            <a:ext cx="932891" cy="1982393"/>
          </a:xfrm>
          <a:prstGeom prst="rect">
            <a:avLst/>
          </a:prstGeom>
        </p:spPr>
      </p:pic>
      <p:pic>
        <p:nvPicPr>
          <p:cNvPr id="34" name="genie" descr="A black stick figure with a white background&#10;&#10;AI-generated content may be incorrect.">
            <a:extLst>
              <a:ext uri="{FF2B5EF4-FFF2-40B4-BE49-F238E27FC236}">
                <a16:creationId xmlns:a16="http://schemas.microsoft.com/office/drawing/2014/main" id="{708F70A1-0687-23BF-0339-98C69852DF4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470022" y="2380796"/>
            <a:ext cx="938456" cy="2664860"/>
          </a:xfrm>
          <a:prstGeom prst="rect">
            <a:avLst/>
          </a:prstGeom>
        </p:spPr>
      </p:pic>
      <p:sp>
        <p:nvSpPr>
          <p:cNvPr id="37" name="TextBox 36">
            <a:extLst>
              <a:ext uri="{FF2B5EF4-FFF2-40B4-BE49-F238E27FC236}">
                <a16:creationId xmlns:a16="http://schemas.microsoft.com/office/drawing/2014/main" id="{1A37014E-FC1D-AA1C-BA35-7032BAA48EF8}"/>
              </a:ext>
            </a:extLst>
          </p:cNvPr>
          <p:cNvSpPr txBox="1"/>
          <p:nvPr/>
        </p:nvSpPr>
        <p:spPr>
          <a:xfrm>
            <a:off x="71471" y="6472361"/>
            <a:ext cx="103252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400">
                <a:solidFill>
                  <a:schemeClr val="tx1">
                    <a:lumMod val="50000"/>
                    <a:lumOff val="50000"/>
                  </a:schemeClr>
                </a:solidFill>
              </a:rPr>
              <a:t>* Kent Beck</a:t>
            </a:r>
          </a:p>
        </p:txBody>
      </p:sp>
    </p:spTree>
    <p:extLst>
      <p:ext uri="{BB962C8B-B14F-4D97-AF65-F5344CB8AC3E}">
        <p14:creationId xmlns:p14="http://schemas.microsoft.com/office/powerpoint/2010/main" val="996542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#ppt_w*1.125000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Effect transition="in" filter="wipe(right)">
                                      <p:cBhvr>
                                        <p:cTn id="15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0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1" fill="hold">
                            <p:stCondLst>
                              <p:cond delay="500"/>
                            </p:stCondLst>
                            <p:childTnLst>
                              <p:par>
                                <p:cTn id="32" presetID="9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26" presetClass="emph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3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3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6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20" grpId="0" animBg="1"/>
      <p:bldP spid="45" grpId="0"/>
      <p:bldP spid="46" grpId="0"/>
      <p:bldP spid="30" grpId="0" animBg="1"/>
      <p:bldP spid="6" grpId="0"/>
      <p:bldP spid="8" grpId="0"/>
      <p:bldP spid="8" grpId="1"/>
      <p:bldP spid="37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0CEBDFA-636F-1CD8-8953-63F5DC28529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TextBox 16">
            <a:extLst>
              <a:ext uri="{FF2B5EF4-FFF2-40B4-BE49-F238E27FC236}">
                <a16:creationId xmlns:a16="http://schemas.microsoft.com/office/drawing/2014/main" id="{5924D1C3-390B-7402-825A-ACC4DB5632A7}"/>
              </a:ext>
            </a:extLst>
          </p:cNvPr>
          <p:cNvSpPr txBox="1"/>
          <p:nvPr/>
        </p:nvSpPr>
        <p:spPr>
          <a:xfrm>
            <a:off x="5502514" y="3676814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8" name="Right Arrow 17">
            <a:extLst>
              <a:ext uri="{FF2B5EF4-FFF2-40B4-BE49-F238E27FC236}">
                <a16:creationId xmlns:a16="http://schemas.microsoft.com/office/drawing/2014/main" id="{06136A74-DD23-5CBF-6A3E-88EC2E5DC54D}"/>
              </a:ext>
            </a:extLst>
          </p:cNvPr>
          <p:cNvSpPr/>
          <p:nvPr/>
        </p:nvSpPr>
        <p:spPr>
          <a:xfrm>
            <a:off x="5622258" y="3120764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28" name="Picture 4">
            <a:extLst>
              <a:ext uri="{FF2B5EF4-FFF2-40B4-BE49-F238E27FC236}">
                <a16:creationId xmlns:a16="http://schemas.microsoft.com/office/drawing/2014/main" id="{CFC727F9-2071-3A65-442C-D64EE190EAB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69054" y="3351501"/>
            <a:ext cx="2599706" cy="259970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580FB466-ED38-64EF-1504-3D9F9E27C0E1}"/>
              </a:ext>
            </a:extLst>
          </p:cNvPr>
          <p:cNvGrpSpPr/>
          <p:nvPr/>
        </p:nvGrpSpPr>
        <p:grpSpPr>
          <a:xfrm>
            <a:off x="7533851" y="462090"/>
            <a:ext cx="1625645" cy="2135695"/>
            <a:chOff x="7414275" y="457639"/>
            <a:chExt cx="1625645" cy="2135695"/>
          </a:xfrm>
        </p:grpSpPr>
        <p:grpSp>
          <p:nvGrpSpPr>
            <p:cNvPr id="3" name="Group 2">
              <a:extLst>
                <a:ext uri="{FF2B5EF4-FFF2-40B4-BE49-F238E27FC236}">
                  <a16:creationId xmlns:a16="http://schemas.microsoft.com/office/drawing/2014/main" id="{AAB603E3-86F1-2B6D-51CE-D1AFFEB85818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4" name="TextBox 3">
                <a:extLst>
                  <a:ext uri="{FF2B5EF4-FFF2-40B4-BE49-F238E27FC236}">
                    <a16:creationId xmlns:a16="http://schemas.microsoft.com/office/drawing/2014/main" id="{E31C037C-950C-6261-0E2C-A2E5D3001EEF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5" name="Rounded Rectangle 4">
                <a:extLst>
                  <a:ext uri="{FF2B5EF4-FFF2-40B4-BE49-F238E27FC236}">
                    <a16:creationId xmlns:a16="http://schemas.microsoft.com/office/drawing/2014/main" id="{8CC486EC-CB63-228A-336E-8D899FE98F1B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C5C1B56F-38D2-B9BC-0352-ABEBBB3A8F5F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71958428-11AC-723C-9CCD-B9E0BDB352F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461FD47-4941-0A40-3CF8-A4BD4DCF848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1" name="Cross 10">
            <a:extLst>
              <a:ext uri="{FF2B5EF4-FFF2-40B4-BE49-F238E27FC236}">
                <a16:creationId xmlns:a16="http://schemas.microsoft.com/office/drawing/2014/main" id="{5A95BCA4-3C91-5083-C8A0-8F08CDA1FC77}"/>
              </a:ext>
            </a:extLst>
          </p:cNvPr>
          <p:cNvSpPr/>
          <p:nvPr/>
        </p:nvSpPr>
        <p:spPr>
          <a:xfrm>
            <a:off x="8078929" y="2743906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C7E9F3-9C63-B6E9-F562-BA87A1C96ADA}"/>
              </a:ext>
            </a:extLst>
          </p:cNvPr>
          <p:cNvSpPr txBox="1"/>
          <p:nvPr/>
        </p:nvSpPr>
        <p:spPr>
          <a:xfrm>
            <a:off x="9375605" y="906793"/>
            <a:ext cx="276481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save the important parts </a:t>
            </a:r>
          </a:p>
          <a:p>
            <a:endParaRPr lang="en-US"/>
          </a:p>
          <a:p>
            <a:r>
              <a:rPr lang="en-US"/>
              <a:t>so I can reload it easily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872D593-B53C-EF40-6F81-13E3F7C3750A}"/>
              </a:ext>
            </a:extLst>
          </p:cNvPr>
          <p:cNvSpPr txBox="1"/>
          <p:nvPr/>
        </p:nvSpPr>
        <p:spPr>
          <a:xfrm>
            <a:off x="9925962" y="4466688"/>
            <a:ext cx="18292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easier to hit reset</a:t>
            </a:r>
          </a:p>
        </p:txBody>
      </p:sp>
      <p:pic>
        <p:nvPicPr>
          <p:cNvPr id="2" name="Picture 2">
            <a:extLst>
              <a:ext uri="{FF2B5EF4-FFF2-40B4-BE49-F238E27FC236}">
                <a16:creationId xmlns:a16="http://schemas.microsoft.com/office/drawing/2014/main" id="{1E830F6A-6CC2-C2C7-1A94-E7ECFDCDD27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2589" y="174020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53828363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18" grpId="0" animBg="1"/>
      <p:bldP spid="11" grpId="0" animBg="1"/>
      <p:bldP spid="14" grpId="0"/>
    </p:bldLst>
  </p:timing>
</p:sld>
</file>

<file path=ppt/slides/slide2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92EFA6A-606D-539B-058F-E1FAF53D0C6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CAAF353F-277D-8FAE-C56E-9DCD8FD8038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62602307-BFC2-715E-C5C4-946CC932D7C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56A3EE6-5BF5-8B3A-23BE-0CD6A2ABCE11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C6D2C9-0B7D-0FCA-3107-1F5F6556585B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EF2ED22F-FA7B-89F8-3A29-64F402FBABE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A1D7266E-6A6B-4E96-6760-17BA1DB613AB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579A25FA-3180-A21E-C7F9-052D84B64AC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4722" y="-4981402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B2D88E5-C4C4-817E-347B-C40ED2A2340B}"/>
              </a:ext>
            </a:extLst>
          </p:cNvPr>
          <p:cNvSpPr/>
          <p:nvPr/>
        </p:nvSpPr>
        <p:spPr>
          <a:xfrm>
            <a:off x="-7587" y="378076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C1EEE12-CEF7-E6C9-FC6B-A67B3990C159}"/>
              </a:ext>
            </a:extLst>
          </p:cNvPr>
          <p:cNvSpPr/>
          <p:nvPr/>
        </p:nvSpPr>
        <p:spPr>
          <a:xfrm>
            <a:off x="10334016" y="2546458"/>
            <a:ext cx="1857984" cy="29632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white arrows in a circle&#10;&#10;AI-generated content may be incorrect.">
            <a:extLst>
              <a:ext uri="{FF2B5EF4-FFF2-40B4-BE49-F238E27FC236}">
                <a16:creationId xmlns:a16="http://schemas.microsoft.com/office/drawing/2014/main" id="{F5DF4E05-6B42-2670-FC2B-923B039A28D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869856" y="4814443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14F47633-B747-BFA4-F98E-A3E37036F9A1}"/>
              </a:ext>
            </a:extLst>
          </p:cNvPr>
          <p:cNvSpPr/>
          <p:nvPr/>
        </p:nvSpPr>
        <p:spPr>
          <a:xfrm>
            <a:off x="4817785" y="2830940"/>
            <a:ext cx="3828375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FB4B8A50-4720-0C3A-6C27-FA28F1A3174D}"/>
              </a:ext>
            </a:extLst>
          </p:cNvPr>
          <p:cNvSpPr/>
          <p:nvPr/>
        </p:nvSpPr>
        <p:spPr>
          <a:xfrm>
            <a:off x="123371" y="3290845"/>
            <a:ext cx="3219270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  <p:sp>
        <p:nvSpPr>
          <p:cNvPr id="12" name="Rounded Rectangle 11">
            <a:extLst>
              <a:ext uri="{FF2B5EF4-FFF2-40B4-BE49-F238E27FC236}">
                <a16:creationId xmlns:a16="http://schemas.microsoft.com/office/drawing/2014/main" id="{425C5855-F21E-1AAB-7955-E71B4E3DF326}"/>
              </a:ext>
            </a:extLst>
          </p:cNvPr>
          <p:cNvSpPr/>
          <p:nvPr/>
        </p:nvSpPr>
        <p:spPr>
          <a:xfrm>
            <a:off x="8708641" y="2832618"/>
            <a:ext cx="811279" cy="285476"/>
          </a:xfrm>
          <a:prstGeom prst="roundRect">
            <a:avLst/>
          </a:prstGeom>
          <a:noFill/>
          <a:ln w="38100">
            <a:solidFill>
              <a:schemeClr val="tx2">
                <a:lumMod val="90000"/>
                <a:lumOff val="1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rgbClr val="0070C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23975826"/>
      </p:ext>
    </p:extLst>
  </p:cSld>
  <p:clrMapOvr>
    <a:masterClrMapping/>
  </p:clrMapOvr>
</p:sld>
</file>

<file path=ppt/slides/slide2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E15CFA-D94F-1D41-AE72-B842EEF950C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44C7663-F97B-E7CD-9E47-E899D98C33F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354AD296-CF68-F90D-DF15-401BBBC879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6C4D215-9B31-0162-A591-F855DCB38B1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1745A35-4249-2796-F932-5DA3EA636E83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9AEDCD1-6867-BD2C-567E-9D6FEB04FFC7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1DDB2550-AD9E-F15A-9B99-076F25E73427}"/>
              </a:ext>
            </a:extLst>
          </p:cNvPr>
          <p:cNvSpPr/>
          <p:nvPr/>
        </p:nvSpPr>
        <p:spPr>
          <a:xfrm>
            <a:off x="283" y="6799616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75AE692-8FF8-B7E0-60B5-4F8CFAA0C91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60116267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14AA7528-3FED-DD24-5888-4D7903CD81CC}"/>
              </a:ext>
            </a:extLst>
          </p:cNvPr>
          <p:cNvSpPr/>
          <p:nvPr/>
        </p:nvSpPr>
        <p:spPr>
          <a:xfrm>
            <a:off x="14553" y="41656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A574F6CC-09DD-6471-B1EB-11768AC03583}"/>
              </a:ext>
            </a:extLst>
          </p:cNvPr>
          <p:cNvSpPr/>
          <p:nvPr/>
        </p:nvSpPr>
        <p:spPr>
          <a:xfrm>
            <a:off x="7012873" y="70516"/>
            <a:ext cx="2852488" cy="26786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survey&#10;&#10;AI-generated content may be incorrect.">
            <a:extLst>
              <a:ext uri="{FF2B5EF4-FFF2-40B4-BE49-F238E27FC236}">
                <a16:creationId xmlns:a16="http://schemas.microsoft.com/office/drawing/2014/main" id="{2FDC2D7D-3E1D-6138-8117-CECC4E01269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918724" y="1095035"/>
            <a:ext cx="6418323" cy="30402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13721107"/>
      </p:ext>
    </p:extLst>
  </p:cSld>
  <p:clrMapOvr>
    <a:masterClrMapping/>
  </p:clrMapOvr>
</p:sld>
</file>

<file path=ppt/slides/slide2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DBEF112-E33F-B536-412F-9D8AB4C40BE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F851E85D-A962-438A-7756-4A935821532A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B4D9C2EA-5087-F0D5-0707-321747725D7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88A00AD-5858-3B2B-DF31-7BC42FEE454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1C30B0AB-D51D-5D86-3053-FA17F98AA03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E6532A1-5DFA-44C8-4022-FE312C398CD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946F5876-C17E-B5C3-D29A-0D218DF2CF14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B8D3E154-5559-5C4B-8B2C-92AC8C3C8F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6952029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EC385212-E3C7-2343-8D50-B86797D81E02}"/>
              </a:ext>
            </a:extLst>
          </p:cNvPr>
          <p:cNvSpPr/>
          <p:nvPr/>
        </p:nvSpPr>
        <p:spPr>
          <a:xfrm>
            <a:off x="735" y="5003800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ABE54F64-34F0-5126-6A44-902399F70898}"/>
              </a:ext>
            </a:extLst>
          </p:cNvPr>
          <p:cNvSpPr/>
          <p:nvPr/>
        </p:nvSpPr>
        <p:spPr>
          <a:xfrm>
            <a:off x="6007608" y="4163908"/>
            <a:ext cx="1444753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FCEE39E-9680-2A99-687E-1A3C0C1D1CD3}"/>
              </a:ext>
            </a:extLst>
          </p:cNvPr>
          <p:cNvSpPr/>
          <p:nvPr/>
        </p:nvSpPr>
        <p:spPr>
          <a:xfrm>
            <a:off x="198119" y="32632"/>
            <a:ext cx="1877569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7246379"/>
      </p:ext>
    </p:extLst>
  </p:cSld>
  <p:clrMapOvr>
    <a:masterClrMapping/>
  </p:clrMapOvr>
</p:sld>
</file>

<file path=ppt/slides/slide2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14DDBF-6343-755D-F5F2-9BDE39A83383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D675F883-0370-236F-63DA-5FD7B7186015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C47DC12-C4F5-6928-9A14-4769FF199B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1F3416D1-E38A-CD97-FEC8-203CE8BAB7A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24275309-FC70-6013-E7FC-04B9682557E6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B3C312B-47A9-6EAC-C70D-0AC67EAFF37E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5" name="Rectangle 4">
            <a:extLst>
              <a:ext uri="{FF2B5EF4-FFF2-40B4-BE49-F238E27FC236}">
                <a16:creationId xmlns:a16="http://schemas.microsoft.com/office/drawing/2014/main" id="{5C2A5A33-66ED-7E9A-086C-5D3451448515}"/>
              </a:ext>
            </a:extLst>
          </p:cNvPr>
          <p:cNvSpPr/>
          <p:nvPr/>
        </p:nvSpPr>
        <p:spPr>
          <a:xfrm>
            <a:off x="-27974" y="7018607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2C9857E7-D690-B622-C322-731E165E9D7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252" y="-72781653"/>
            <a:ext cx="12540773" cy="233719642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402A1999-5226-8616-5F8C-158AE18E8E15}"/>
              </a:ext>
            </a:extLst>
          </p:cNvPr>
          <p:cNvSpPr/>
          <p:nvPr/>
        </p:nvSpPr>
        <p:spPr>
          <a:xfrm>
            <a:off x="735" y="5626544"/>
            <a:ext cx="12541508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9554F89E-B2EE-2CF7-30DE-56070D54F457}"/>
              </a:ext>
            </a:extLst>
          </p:cNvPr>
          <p:cNvSpPr/>
          <p:nvPr/>
        </p:nvSpPr>
        <p:spPr>
          <a:xfrm>
            <a:off x="8737599" y="4997028"/>
            <a:ext cx="2377441" cy="255950"/>
          </a:xfrm>
          <a:prstGeom prst="roundRect">
            <a:avLst>
              <a:gd name="adj" fmla="val 4737"/>
            </a:avLst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5968357"/>
      </p:ext>
    </p:extLst>
  </p:cSld>
  <p:clrMapOvr>
    <a:masterClrMapping/>
  </p:clrMapOvr>
</p:sld>
</file>

<file path=ppt/slides/slide2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8716795-BF6D-2704-B7CC-B1D23F88B00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BEAD68D-B4C3-5ED9-D822-CAB7E9CFB3A2}"/>
              </a:ext>
            </a:extLst>
          </p:cNvPr>
          <p:cNvSpPr txBox="1"/>
          <p:nvPr/>
        </p:nvSpPr>
        <p:spPr>
          <a:xfrm>
            <a:off x="4189869" y="3044278"/>
            <a:ext cx="381226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create todo list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9DA903B-4E9E-E7F9-677D-1513EE341C6B}"/>
              </a:ext>
            </a:extLst>
          </p:cNvPr>
          <p:cNvSpPr txBox="1"/>
          <p:nvPr/>
        </p:nvSpPr>
        <p:spPr>
          <a:xfrm>
            <a:off x="3390659" y="3220945"/>
            <a:ext cx="12066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3600"/>
              <a:t>✅</a:t>
            </a:r>
          </a:p>
        </p:txBody>
      </p:sp>
    </p:spTree>
    <p:extLst>
      <p:ext uri="{BB962C8B-B14F-4D97-AF65-F5344CB8AC3E}">
        <p14:creationId xmlns:p14="http://schemas.microsoft.com/office/powerpoint/2010/main" val="506804683"/>
      </p:ext>
    </p:extLst>
  </p:cSld>
  <p:clrMapOvr>
    <a:masterClrMapping/>
  </p:clrMapOvr>
</p:sld>
</file>

<file path=ppt/slides/slide2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E7D5B6A-AA5E-4371-66E5-4179475182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5565327-AB3C-631B-83D1-3D472E29B8C3}"/>
              </a:ext>
            </a:extLst>
          </p:cNvPr>
          <p:cNvSpPr txBox="1"/>
          <p:nvPr/>
        </p:nvSpPr>
        <p:spPr>
          <a:xfrm>
            <a:off x="3931785" y="3149210"/>
            <a:ext cx="4328429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make the change</a:t>
            </a:r>
          </a:p>
        </p:txBody>
      </p:sp>
    </p:spTree>
    <p:extLst>
      <p:ext uri="{BB962C8B-B14F-4D97-AF65-F5344CB8AC3E}">
        <p14:creationId xmlns:p14="http://schemas.microsoft.com/office/powerpoint/2010/main" val="1843743434"/>
      </p:ext>
    </p:extLst>
  </p:cSld>
  <p:clrMapOvr>
    <a:masterClrMapping/>
  </p:clrMapOvr>
</p:sld>
</file>

<file path=ppt/slides/slide2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phone&#10;&#10;AI-generated content may be incorrect.">
            <a:extLst>
              <a:ext uri="{FF2B5EF4-FFF2-40B4-BE49-F238E27FC236}">
                <a16:creationId xmlns:a16="http://schemas.microsoft.com/office/drawing/2014/main" id="{4FC5A821-F9E7-E71B-29BD-0EACF943FA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70457" y="783771"/>
            <a:ext cx="2569382" cy="5233308"/>
          </a:xfrm>
          <a:prstGeom prst="rect">
            <a:avLst/>
          </a:prstGeom>
        </p:spPr>
      </p:pic>
      <p:pic>
        <p:nvPicPr>
          <p:cNvPr id="5" name="Picture 4" descr="A screenshot of a test results&#10;&#10;AI-generated content may be incorrect.">
            <a:extLst>
              <a:ext uri="{FF2B5EF4-FFF2-40B4-BE49-F238E27FC236}">
                <a16:creationId xmlns:a16="http://schemas.microsoft.com/office/drawing/2014/main" id="{7CA8B673-F7DB-70D4-595C-A3C32B9610C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3611" y="783771"/>
            <a:ext cx="4884778" cy="5233308"/>
          </a:xfrm>
          <a:prstGeom prst="rect">
            <a:avLst/>
          </a:prstGeom>
        </p:spPr>
      </p:pic>
      <p:pic>
        <p:nvPicPr>
          <p:cNvPr id="7" name="Picture 6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83735BA1-4732-810B-D308-AA1EA528D6D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8523" y="0"/>
            <a:ext cx="3493477" cy="6858000"/>
          </a:xfrm>
          <a:prstGeom prst="rect">
            <a:avLst/>
          </a:prstGeom>
        </p:spPr>
      </p:pic>
      <p:sp>
        <p:nvSpPr>
          <p:cNvPr id="2" name="Right Arrow 1">
            <a:extLst>
              <a:ext uri="{FF2B5EF4-FFF2-40B4-BE49-F238E27FC236}">
                <a16:creationId xmlns:a16="http://schemas.microsoft.com/office/drawing/2014/main" id="{C837DF4E-236D-14C8-BD28-6ABF004089E0}"/>
              </a:ext>
            </a:extLst>
          </p:cNvPr>
          <p:cNvSpPr/>
          <p:nvPr/>
        </p:nvSpPr>
        <p:spPr>
          <a:xfrm>
            <a:off x="2984713" y="3101354"/>
            <a:ext cx="508764" cy="598142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7083604"/>
      </p:ext>
    </p:extLst>
  </p:cSld>
  <p:clrMapOvr>
    <a:masterClrMapping/>
  </p:clrMapOvr>
</p:sld>
</file>

<file path=ppt/slides/slide2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22EF7E-1246-96D8-BCBE-2D8780D0448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piece of a puzzle&#10;&#10;AI-generated content may be incorrect.">
            <a:extLst>
              <a:ext uri="{FF2B5EF4-FFF2-40B4-BE49-F238E27FC236}">
                <a16:creationId xmlns:a16="http://schemas.microsoft.com/office/drawing/2014/main" id="{8EB2B16B-9037-84EA-DAFA-94CA5EA8D69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9090" y="1276638"/>
            <a:ext cx="3440430" cy="388675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DCDFD8B-7215-2B76-7FFF-A4882A1734FE}"/>
              </a:ext>
            </a:extLst>
          </p:cNvPr>
          <p:cNvSpPr txBox="1"/>
          <p:nvPr/>
        </p:nvSpPr>
        <p:spPr>
          <a:xfrm>
            <a:off x="645282" y="2618864"/>
            <a:ext cx="2397760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markdown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document</a:t>
            </a:r>
          </a:p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of UI in ASCII</a:t>
            </a:r>
          </a:p>
        </p:txBody>
      </p:sp>
      <p:pic>
        <p:nvPicPr>
          <p:cNvPr id="7" name="Picture 6" descr="A piece of a puzzle&#10;&#10;AI-generated content may be incorrect.">
            <a:extLst>
              <a:ext uri="{FF2B5EF4-FFF2-40B4-BE49-F238E27FC236}">
                <a16:creationId xmlns:a16="http://schemas.microsoft.com/office/drawing/2014/main" id="{4A36F317-32A9-9269-EB73-75A925CF39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05530" y="1427054"/>
            <a:ext cx="3882148" cy="3736340"/>
          </a:xfrm>
          <a:prstGeom prst="rect">
            <a:avLst/>
          </a:prstGeom>
        </p:spPr>
      </p:pic>
      <p:pic>
        <p:nvPicPr>
          <p:cNvPr id="11" name="Picture 10" descr="A piece of a puzzle&#10;&#10;AI-generated content may be incorrect.">
            <a:extLst>
              <a:ext uri="{FF2B5EF4-FFF2-40B4-BE49-F238E27FC236}">
                <a16:creationId xmlns:a16="http://schemas.microsoft.com/office/drawing/2014/main" id="{1FBD581C-A148-E4FB-0D50-DD82E0CC39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6200000">
            <a:off x="7710841" y="1485622"/>
            <a:ext cx="3440430" cy="3886756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91E4CF61-B1A2-659E-BA38-5EF588724533}"/>
              </a:ext>
            </a:extLst>
          </p:cNvPr>
          <p:cNvSpPr txBox="1"/>
          <p:nvPr/>
        </p:nvSpPr>
        <p:spPr>
          <a:xfrm>
            <a:off x="4851792" y="2695059"/>
            <a:ext cx="1389624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todo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change </a:t>
            </a:r>
          </a:p>
          <a:p>
            <a:r>
              <a:rPr lang="en-US" sz="2400" i="1">
                <a:latin typeface="Bradley Hand" pitchFamily="2" charset="77"/>
                <a:cs typeface="Arabic Typesetting" panose="020F0502020204030204" pitchFamily="34" charset="0"/>
              </a:rPr>
              <a:t>delta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2E6C63E7-6E13-11AF-65B5-24529CE5D601}"/>
              </a:ext>
            </a:extLst>
          </p:cNvPr>
          <p:cNvSpPr txBox="1"/>
          <p:nvPr/>
        </p:nvSpPr>
        <p:spPr>
          <a:xfrm>
            <a:off x="9041905" y="3250318"/>
            <a:ext cx="1472958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latin typeface="Bradley Hand" pitchFamily="2" charset="77"/>
                <a:cs typeface="Arabic Typesetting" panose="020F0502020204030204" pitchFamily="34" charset="0"/>
              </a:rPr>
              <a:t>change code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255F99D-F5E0-12D1-5B42-1C21CCBF230B}"/>
              </a:ext>
            </a:extLst>
          </p:cNvPr>
          <p:cNvSpPr txBox="1"/>
          <p:nvPr/>
        </p:nvSpPr>
        <p:spPr>
          <a:xfrm>
            <a:off x="937542" y="5410801"/>
            <a:ext cx="200221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What do we want?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0B8ADCE-2981-5817-FBBF-C1D702BE50DF}"/>
              </a:ext>
            </a:extLst>
          </p:cNvPr>
          <p:cNvSpPr txBox="1"/>
          <p:nvPr/>
        </p:nvSpPr>
        <p:spPr>
          <a:xfrm>
            <a:off x="4600511" y="5410801"/>
            <a:ext cx="23031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How do we get there?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D199658-F007-0A2B-759E-04E759249CF8}"/>
              </a:ext>
            </a:extLst>
          </p:cNvPr>
          <p:cNvSpPr txBox="1"/>
          <p:nvPr/>
        </p:nvSpPr>
        <p:spPr>
          <a:xfrm>
            <a:off x="8686489" y="5410801"/>
            <a:ext cx="204408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Making the change</a:t>
            </a:r>
          </a:p>
        </p:txBody>
      </p:sp>
    </p:spTree>
    <p:extLst>
      <p:ext uri="{BB962C8B-B14F-4D97-AF65-F5344CB8AC3E}">
        <p14:creationId xmlns:p14="http://schemas.microsoft.com/office/powerpoint/2010/main" val="313644796"/>
      </p:ext>
    </p:extLst>
  </p:cSld>
  <p:clrMapOvr>
    <a:masterClrMapping/>
  </p:clrMapOvr>
</p:sld>
</file>

<file path=ppt/slides/slide2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 of a diagram&#10;&#10;AI-generated content may be incorrect.">
            <a:extLst>
              <a:ext uri="{FF2B5EF4-FFF2-40B4-BE49-F238E27FC236}">
                <a16:creationId xmlns:a16="http://schemas.microsoft.com/office/drawing/2014/main" id="{BA017082-E305-E524-08F2-BD22A09BEF3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8739" y="1652454"/>
            <a:ext cx="10994522" cy="33174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19606291"/>
      </p:ext>
    </p:extLst>
  </p:cSld>
  <p:clrMapOvr>
    <a:masterClrMapping/>
  </p:clrMapOvr>
</p:sld>
</file>

<file path=ppt/slides/slide2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D70DCF3-5DC8-D482-48D5-A4DFF4D791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7A74FD2B-0E1D-5837-9C98-0319158FD5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357635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4">
            <a:extLst>
              <a:ext uri="{FF2B5EF4-FFF2-40B4-BE49-F238E27FC236}">
                <a16:creationId xmlns:a16="http://schemas.microsoft.com/office/drawing/2014/main" id="{E0DD9748-190A-DA6A-648F-894A4D23D18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8273" y="1609857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 descr="A bright light in the sky&#10;&#10;AI-generated content may be incorrect.">
            <a:extLst>
              <a:ext uri="{FF2B5EF4-FFF2-40B4-BE49-F238E27FC236}">
                <a16:creationId xmlns:a16="http://schemas.microsoft.com/office/drawing/2014/main" id="{FDE58B8C-ED9D-295C-B34F-2145A5B82A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568107" y="1818353"/>
            <a:ext cx="281899" cy="277278"/>
          </a:xfrm>
          <a:prstGeom prst="rect">
            <a:avLst/>
          </a:prstGeom>
        </p:spPr>
      </p:pic>
      <p:pic>
        <p:nvPicPr>
          <p:cNvPr id="4" name="Picture 3" descr="A bright light in the sky&#10;&#10;AI-generated content may be incorrect.">
            <a:extLst>
              <a:ext uri="{FF2B5EF4-FFF2-40B4-BE49-F238E27FC236}">
                <a16:creationId xmlns:a16="http://schemas.microsoft.com/office/drawing/2014/main" id="{5414E8ED-5730-E5B1-5051-846F6D177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004309" y="1818353"/>
            <a:ext cx="353094" cy="277278"/>
          </a:xfrm>
          <a:prstGeom prst="rect">
            <a:avLst/>
          </a:prstGeom>
        </p:spPr>
      </p:pic>
      <p:pic>
        <p:nvPicPr>
          <p:cNvPr id="5" name="Picture 4" descr="A bright light in the sky&#10;&#10;AI-generated content may be incorrect.">
            <a:extLst>
              <a:ext uri="{FF2B5EF4-FFF2-40B4-BE49-F238E27FC236}">
                <a16:creationId xmlns:a16="http://schemas.microsoft.com/office/drawing/2014/main" id="{203D83A6-8C25-31D0-EC27-6DCEA43986A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86208" y="1818353"/>
            <a:ext cx="281899" cy="277278"/>
          </a:xfrm>
          <a:prstGeom prst="rect">
            <a:avLst/>
          </a:prstGeom>
        </p:spPr>
      </p:pic>
      <p:pic>
        <p:nvPicPr>
          <p:cNvPr id="6" name="Picture 4">
            <a:extLst>
              <a:ext uri="{FF2B5EF4-FFF2-40B4-BE49-F238E27FC236}">
                <a16:creationId xmlns:a16="http://schemas.microsoft.com/office/drawing/2014/main" id="{76C9FD45-F223-1445-CC8F-4FDF1F0425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02724" y="3205379"/>
            <a:ext cx="3340443" cy="334044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7" name="Group 6">
            <a:extLst>
              <a:ext uri="{FF2B5EF4-FFF2-40B4-BE49-F238E27FC236}">
                <a16:creationId xmlns:a16="http://schemas.microsoft.com/office/drawing/2014/main" id="{4095F25D-2F0D-9FFB-9787-893CDD584A44}"/>
              </a:ext>
            </a:extLst>
          </p:cNvPr>
          <p:cNvGrpSpPr/>
          <p:nvPr/>
        </p:nvGrpSpPr>
        <p:grpSpPr>
          <a:xfrm>
            <a:off x="1927875" y="249610"/>
            <a:ext cx="1625645" cy="2135695"/>
            <a:chOff x="7414275" y="457639"/>
            <a:chExt cx="1625645" cy="2135695"/>
          </a:xfrm>
        </p:grpSpPr>
        <p:grpSp>
          <p:nvGrpSpPr>
            <p:cNvPr id="8" name="Group 7">
              <a:extLst>
                <a:ext uri="{FF2B5EF4-FFF2-40B4-BE49-F238E27FC236}">
                  <a16:creationId xmlns:a16="http://schemas.microsoft.com/office/drawing/2014/main" id="{90675140-AD66-598F-9757-38C8B32F0BDC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BAFFE0F0-D603-E8F4-FD76-A6727A1891B2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3" name="Rounded Rectangle 12">
                <a:extLst>
                  <a:ext uri="{FF2B5EF4-FFF2-40B4-BE49-F238E27FC236}">
                    <a16:creationId xmlns:a16="http://schemas.microsoft.com/office/drawing/2014/main" id="{6302844F-1C21-8C26-2C90-596D6CCE76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8A22E93A-24F4-138B-6E5B-3C9FB9D403C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10" name="Picture 9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EF5EBD2-F406-24BE-24FD-4DF45ABB85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11" name="Picture 10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96301526-7EE8-87FB-9F6B-B4449640CF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sp>
        <p:nvSpPr>
          <p:cNvPr id="14" name="Cross 13">
            <a:extLst>
              <a:ext uri="{FF2B5EF4-FFF2-40B4-BE49-F238E27FC236}">
                <a16:creationId xmlns:a16="http://schemas.microsoft.com/office/drawing/2014/main" id="{8A14CF1D-492A-658F-80C5-1E89A13E9946}"/>
              </a:ext>
            </a:extLst>
          </p:cNvPr>
          <p:cNvSpPr/>
          <p:nvPr/>
        </p:nvSpPr>
        <p:spPr>
          <a:xfrm>
            <a:off x="2592529" y="2535877"/>
            <a:ext cx="477795" cy="461474"/>
          </a:xfrm>
          <a:prstGeom prst="plus">
            <a:avLst>
              <a:gd name="adj" fmla="val 3704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3D99B5-F7E1-D8C2-C23B-4237612AEFF0}"/>
              </a:ext>
            </a:extLst>
          </p:cNvPr>
          <p:cNvSpPr txBox="1"/>
          <p:nvPr/>
        </p:nvSpPr>
        <p:spPr>
          <a:xfrm>
            <a:off x="5474581" y="3530693"/>
            <a:ext cx="65812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reset</a:t>
            </a:r>
          </a:p>
        </p:txBody>
      </p:sp>
      <p:sp>
        <p:nvSpPr>
          <p:cNvPr id="16" name="Right Arrow 15">
            <a:extLst>
              <a:ext uri="{FF2B5EF4-FFF2-40B4-BE49-F238E27FC236}">
                <a16:creationId xmlns:a16="http://schemas.microsoft.com/office/drawing/2014/main" id="{00109048-34BF-73FD-1C81-0825CB00FF23}"/>
              </a:ext>
            </a:extLst>
          </p:cNvPr>
          <p:cNvSpPr/>
          <p:nvPr/>
        </p:nvSpPr>
        <p:spPr>
          <a:xfrm>
            <a:off x="5594325" y="2974643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807A8E8-9822-551C-26A0-1C750B5F4143}"/>
              </a:ext>
            </a:extLst>
          </p:cNvPr>
          <p:cNvSpPr txBox="1"/>
          <p:nvPr/>
        </p:nvSpPr>
        <p:spPr>
          <a:xfrm>
            <a:off x="7683028" y="1132791"/>
            <a:ext cx="240149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“load important things”</a:t>
            </a:r>
          </a:p>
        </p:txBody>
      </p:sp>
    </p:spTree>
    <p:extLst>
      <p:ext uri="{BB962C8B-B14F-4D97-AF65-F5344CB8AC3E}">
        <p14:creationId xmlns:p14="http://schemas.microsoft.com/office/powerpoint/2010/main" val="195236004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5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5" grpId="0"/>
      <p:bldP spid="16" grpId="0" animBg="1"/>
      <p:bldP spid="17" grpId="0"/>
    </p:bldLst>
  </p:timing>
</p:sld>
</file>

<file path=ppt/slides/slide2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51518A-3FDA-39D3-F960-D51BD39A153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8D0FA278-0C7D-D7CC-9B2F-BD31D0E45B5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D64F58F9-C937-45C3-36EF-2B61D758F2FE}"/>
              </a:ext>
            </a:extLst>
          </p:cNvPr>
          <p:cNvSpPr>
            <a:spLocks noGrp="1" noRot="1" noMove="1" noResize="1" noEditPoints="1" noAdjustHandles="1" noChangeArrowheads="1" noChangeShapeType="1"/>
          </p:cNvSpPr>
          <p:nvPr/>
        </p:nvSpPr>
        <p:spPr>
          <a:xfrm>
            <a:off x="49237" y="119575"/>
            <a:ext cx="11917255" cy="6618850"/>
          </a:xfrm>
          <a:prstGeom prst="rect">
            <a:avLst/>
          </a:prstGeom>
          <a:solidFill>
            <a:srgbClr val="FFFFFF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2610E8D-02FA-2085-4DA4-74F69061A42A}"/>
              </a:ext>
            </a:extLst>
          </p:cNvPr>
          <p:cNvSpPr txBox="1"/>
          <p:nvPr/>
        </p:nvSpPr>
        <p:spPr>
          <a:xfrm>
            <a:off x="26316" y="277164"/>
            <a:ext cx="174759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LLM can’t Learn!</a:t>
            </a:r>
          </a:p>
          <a:p>
            <a:pPr marL="285750" indent="-285750">
              <a:buFontTx/>
              <a:buChar char="-"/>
            </a:pPr>
            <a:r>
              <a:rPr lang="en-US"/>
              <a:t>reset </a:t>
            </a:r>
          </a:p>
          <a:p>
            <a:pPr marL="285750" indent="-285750">
              <a:buFontTx/>
              <a:buChar char="-"/>
            </a:pPr>
            <a:r>
              <a:rPr lang="en-US"/>
              <a:t>refill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F8AD162-9692-A0EB-DD75-519DCB823FA3}"/>
              </a:ext>
            </a:extLst>
          </p:cNvPr>
          <p:cNvSpPr txBox="1"/>
          <p:nvPr/>
        </p:nvSpPr>
        <p:spPr>
          <a:xfrm>
            <a:off x="2917594" y="297990"/>
            <a:ext cx="324736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you are building its knowledge &amp;</a:t>
            </a:r>
            <a:br>
              <a:rPr lang="en-US"/>
            </a:br>
            <a:r>
              <a:rPr lang="en-US"/>
              <a:t> memory through docs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160324A-AFE2-A57C-25A7-B1B562ED807E}"/>
              </a:ext>
            </a:extLst>
          </p:cNvPr>
          <p:cNvSpPr txBox="1"/>
          <p:nvPr/>
        </p:nvSpPr>
        <p:spPr>
          <a:xfrm>
            <a:off x="7273674" y="1934532"/>
            <a:ext cx="2042675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focus is scarce </a:t>
            </a:r>
          </a:p>
          <a:p>
            <a:pPr algn="ctr"/>
            <a:r>
              <a:rPr lang="en-US"/>
              <a:t>and context uneven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1F69D47-704B-7614-8EA7-DA9D3312B345}"/>
              </a:ext>
            </a:extLst>
          </p:cNvPr>
          <p:cNvSpPr txBox="1"/>
          <p:nvPr/>
        </p:nvSpPr>
        <p:spPr>
          <a:xfrm>
            <a:off x="8452326" y="297990"/>
            <a:ext cx="164416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little agents beat big agents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86D3BA-0B49-8379-627A-A04A42E1D772}"/>
              </a:ext>
            </a:extLst>
          </p:cNvPr>
          <p:cNvSpPr txBox="1"/>
          <p:nvPr/>
        </p:nvSpPr>
        <p:spPr>
          <a:xfrm>
            <a:off x="9475977" y="1835922"/>
            <a:ext cx="16441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/>
              <a:t>text is elastic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60EF859-92D7-C328-DF52-CECEE85AEF6E}"/>
              </a:ext>
            </a:extLst>
          </p:cNvPr>
          <p:cNvSpPr txBox="1"/>
          <p:nvPr/>
        </p:nvSpPr>
        <p:spPr>
          <a:xfrm>
            <a:off x="10709831" y="2518563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use it to stay sane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CD88536E-D699-0D83-9174-715AAB163C07}"/>
              </a:ext>
            </a:extLst>
          </p:cNvPr>
          <p:cNvSpPr txBox="1"/>
          <p:nvPr/>
        </p:nvSpPr>
        <p:spPr>
          <a:xfrm>
            <a:off x="49237" y="2826881"/>
            <a:ext cx="148216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same input !=</a:t>
            </a:r>
          </a:p>
          <a:p>
            <a:pPr algn="ctr"/>
            <a:r>
              <a:rPr lang="en-US"/>
              <a:t>same output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1E9120F-09F3-1375-E262-F0FCC19D4147}"/>
              </a:ext>
            </a:extLst>
          </p:cNvPr>
          <p:cNvSpPr txBox="1"/>
          <p:nvPr/>
        </p:nvSpPr>
        <p:spPr>
          <a:xfrm>
            <a:off x="878457" y="3432571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design for it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82068273-47F4-E04C-D737-693D6D2F5C95}"/>
              </a:ext>
            </a:extLst>
          </p:cNvPr>
          <p:cNvSpPr txBox="1"/>
          <p:nvPr/>
        </p:nvSpPr>
        <p:spPr>
          <a:xfrm>
            <a:off x="1574621" y="2585828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protect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0EA8B5-0FF4-20B9-256E-254F207C5FE9}"/>
              </a:ext>
            </a:extLst>
          </p:cNvPr>
          <p:cNvSpPr txBox="1"/>
          <p:nvPr/>
        </p:nvSpPr>
        <p:spPr>
          <a:xfrm>
            <a:off x="2996008" y="2201374"/>
            <a:ext cx="148216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exploit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D9DA1EF-6651-6CC3-EA47-C8A271FCCE5E}"/>
              </a:ext>
            </a:extLst>
          </p:cNvPr>
          <p:cNvSpPr txBox="1"/>
          <p:nvPr/>
        </p:nvSpPr>
        <p:spPr>
          <a:xfrm>
            <a:off x="4164770" y="3739541"/>
            <a:ext cx="29604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give AI references, let it experiment, and save knowledge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CE9A11-2152-5688-43D6-C99605A4A0DA}"/>
              </a:ext>
            </a:extLst>
          </p:cNvPr>
          <p:cNvSpPr txBox="1"/>
          <p:nvPr/>
        </p:nvSpPr>
        <p:spPr>
          <a:xfrm>
            <a:off x="7978062" y="3907806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tricky instructions!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97144C1-B063-7F47-F042-9276CD8E96B1}"/>
              </a:ext>
            </a:extLst>
          </p:cNvPr>
          <p:cNvSpPr txBox="1"/>
          <p:nvPr/>
        </p:nvSpPr>
        <p:spPr>
          <a:xfrm>
            <a:off x="-114338" y="4201206"/>
            <a:ext cx="3110346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AI mental model is hidden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D817D6E3-8238-7D02-1097-4F8279BBDF99}"/>
              </a:ext>
            </a:extLst>
          </p:cNvPr>
          <p:cNvSpPr txBox="1"/>
          <p:nvPr/>
        </p:nvSpPr>
        <p:spPr>
          <a:xfrm>
            <a:off x="130472" y="6012260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its trained to say yes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A55BF16-E4ED-2537-A760-CDC845317ECB}"/>
              </a:ext>
            </a:extLst>
          </p:cNvPr>
          <p:cNvSpPr txBox="1"/>
          <p:nvPr/>
        </p:nvSpPr>
        <p:spPr>
          <a:xfrm>
            <a:off x="2360626" y="5827592"/>
            <a:ext cx="2230154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fight that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5F138FC4-B294-ACAF-ADA1-DC24C2FD59E1}"/>
              </a:ext>
            </a:extLst>
          </p:cNvPr>
          <p:cNvSpPr txBox="1"/>
          <p:nvPr/>
        </p:nvSpPr>
        <p:spPr>
          <a:xfrm>
            <a:off x="9724090" y="5800405"/>
            <a:ext cx="167235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text is really powerful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A92516F0-4080-FC6D-B05C-EFAC1CBEF69C}"/>
              </a:ext>
            </a:extLst>
          </p:cNvPr>
          <p:cNvSpPr txBox="1"/>
          <p:nvPr/>
        </p:nvSpPr>
        <p:spPr>
          <a:xfrm>
            <a:off x="6164958" y="5074229"/>
            <a:ext cx="1396828" cy="36933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breadth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8FF4CF1-5758-EEC0-EF51-A0A75CEC2EE4}"/>
              </a:ext>
            </a:extLst>
          </p:cNvPr>
          <p:cNvSpPr txBox="1"/>
          <p:nvPr/>
        </p:nvSpPr>
        <p:spPr>
          <a:xfrm>
            <a:off x="9960139" y="4499247"/>
            <a:ext cx="2319995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refine for quality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BCE294B-C11B-A435-519B-279FB49CC6E8}"/>
              </a:ext>
            </a:extLst>
          </p:cNvPr>
          <p:cNvSpPr txBox="1"/>
          <p:nvPr/>
        </p:nvSpPr>
        <p:spPr>
          <a:xfrm>
            <a:off x="8098298" y="2736263"/>
            <a:ext cx="1881195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expect bad quality</a:t>
            </a:r>
          </a:p>
          <a:p>
            <a:pPr algn="ctr"/>
            <a:r>
              <a:rPr lang="en-US"/>
              <a:t>from one pass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420B96-5435-EA8B-7064-F7DDB71E8785}"/>
              </a:ext>
            </a:extLst>
          </p:cNvPr>
          <p:cNvSpPr txBox="1"/>
          <p:nvPr/>
        </p:nvSpPr>
        <p:spPr>
          <a:xfrm>
            <a:off x="7591375" y="6123570"/>
            <a:ext cx="1907207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actively push AI to teach you more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967FB672-2001-CC29-98EC-743E49BC948A}"/>
              </a:ext>
            </a:extLst>
          </p:cNvPr>
          <p:cNvSpPr txBox="1"/>
          <p:nvPr/>
        </p:nvSpPr>
        <p:spPr>
          <a:xfrm>
            <a:off x="4672015" y="6012258"/>
            <a:ext cx="194598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don’t accidentally limit solution space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1612C30C-9E48-54F4-8CB4-2A5F02DAC950}"/>
              </a:ext>
            </a:extLst>
          </p:cNvPr>
          <p:cNvSpPr txBox="1"/>
          <p:nvPr/>
        </p:nvSpPr>
        <p:spPr>
          <a:xfrm>
            <a:off x="8159421" y="5234748"/>
            <a:ext cx="157789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/>
              <a:t>multimodality</a:t>
            </a:r>
          </a:p>
        </p:txBody>
      </p:sp>
    </p:spTree>
    <p:extLst>
      <p:ext uri="{BB962C8B-B14F-4D97-AF65-F5344CB8AC3E}">
        <p14:creationId xmlns:p14="http://schemas.microsoft.com/office/powerpoint/2010/main" val="4483374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3" fill="hold">
                      <p:stCondLst>
                        <p:cond delay="indefinite"/>
                      </p:stCondLst>
                      <p:childTnLst>
                        <p:par>
                          <p:cTn id="84" fill="hold">
                            <p:stCondLst>
                              <p:cond delay="0"/>
                            </p:stCondLst>
                            <p:childTnLst>
                              <p:par>
                                <p:cTn id="8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8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8" fill="hold">
                      <p:stCondLst>
                        <p:cond delay="indefinite"/>
                      </p:stCondLst>
                      <p:childTnLst>
                        <p:par>
                          <p:cTn id="89" fill="hold">
                            <p:stCondLst>
                              <p:cond delay="0"/>
                            </p:stCondLst>
                            <p:childTnLst>
                              <p:par>
                                <p:cTn id="9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3" fill="hold">
                      <p:stCondLst>
                        <p:cond delay="indefinite"/>
                      </p:stCondLst>
                      <p:childTnLst>
                        <p:par>
                          <p:cTn id="94" fill="hold">
                            <p:stCondLst>
                              <p:cond delay="0"/>
                            </p:stCondLst>
                            <p:childTnLst>
                              <p:par>
                                <p:cTn id="9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8" fill="hold">
                      <p:stCondLst>
                        <p:cond delay="indefinite"/>
                      </p:stCondLst>
                      <p:childTnLst>
                        <p:par>
                          <p:cTn id="99" fill="hold">
                            <p:stCondLst>
                              <p:cond delay="0"/>
                            </p:stCondLst>
                            <p:childTnLst>
                              <p:par>
                                <p:cTn id="10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3" fill="hold">
                      <p:stCondLst>
                        <p:cond delay="indefinite"/>
                      </p:stCondLst>
                      <p:childTnLst>
                        <p:par>
                          <p:cTn id="104" fill="hold">
                            <p:stCondLst>
                              <p:cond delay="0"/>
                            </p:stCondLst>
                            <p:childTnLst>
                              <p:par>
                                <p:cTn id="10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8" fill="hold">
                      <p:stCondLst>
                        <p:cond delay="indefinite"/>
                      </p:stCondLst>
                      <p:childTnLst>
                        <p:par>
                          <p:cTn id="109" fill="hold">
                            <p:stCondLst>
                              <p:cond delay="0"/>
                            </p:stCondLst>
                            <p:childTnLst>
                              <p:par>
                                <p:cTn id="1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  <p:bldP spid="5" grpId="0"/>
      <p:bldP spid="6" grpId="0"/>
      <p:bldP spid="8" grpId="0"/>
      <p:bldP spid="9" grpId="0"/>
      <p:bldP spid="10" grpId="0"/>
      <p:bldP spid="11" grpId="0"/>
      <p:bldP spid="12" grpId="0"/>
      <p:bldP spid="13" grpId="0"/>
      <p:bldP spid="14" grpId="0"/>
      <p:bldP spid="15" grpId="0"/>
      <p:bldP spid="16" grpId="0"/>
      <p:bldP spid="17" grpId="0"/>
      <p:bldP spid="19" grpId="0"/>
      <p:bldP spid="20" grpId="0"/>
      <p:bldP spid="21" grpId="0"/>
      <p:bldP spid="22" grpId="0"/>
      <p:bldP spid="23" grpId="0"/>
      <p:bldP spid="24" grpId="0"/>
      <p:bldP spid="26" grpId="0"/>
      <p:bldP spid="27" grpId="0"/>
      <p:bldP spid="28" grpId="0"/>
    </p:bldLst>
  </p:timing>
</p:sld>
</file>

<file path=ppt/slides/slide2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F413B15-C4D0-085E-7E0D-24589415572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C5A0C7B0-73E8-9408-39D7-F259946CAB2A}"/>
              </a:ext>
            </a:extLst>
          </p:cNvPr>
          <p:cNvSpPr txBox="1"/>
          <p:nvPr/>
        </p:nvSpPr>
        <p:spPr>
          <a:xfrm>
            <a:off x="1640293" y="6299854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6" name="Title 1">
            <a:extLst>
              <a:ext uri="{FF2B5EF4-FFF2-40B4-BE49-F238E27FC236}">
                <a16:creationId xmlns:a16="http://schemas.microsoft.com/office/drawing/2014/main" id="{B12A5022-8CD1-6C6C-F63A-90ED384BCC33}"/>
              </a:ext>
            </a:extLst>
          </p:cNvPr>
          <p:cNvSpPr txBox="1">
            <a:spLocks/>
          </p:cNvSpPr>
          <p:nvPr/>
        </p:nvSpPr>
        <p:spPr>
          <a:xfrm>
            <a:off x="3924742" y="257302"/>
            <a:ext cx="4081338" cy="997458"/>
          </a:xfrm>
          <a:prstGeom prst="rect">
            <a:avLst/>
          </a:prstGeom>
        </p:spPr>
        <p:txBody>
          <a:bodyPr vert="horz" lIns="91440" tIns="45720" rIns="91440" bIns="45720" rtlCol="0" anchor="ctr">
            <a:normAutofit lnSpcReduction="100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endParaRPr lang="en-US" sz="7200" b="1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8BBE629-9CD1-633B-EA03-2DE84DBDDE0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2782" y="477897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8590"/>
      </p:ext>
    </p:extLst>
  </p:cSld>
  <p:clrMapOvr>
    <a:masterClrMapping/>
  </p:clrMapOvr>
</p:sld>
</file>

<file path=ppt/slides/slide2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3" name="Google Shape;73;p15" title="A6 - 8.jpg"/>
          <p:cNvPicPr preferRelativeResize="0"/>
          <p:nvPr/>
        </p:nvPicPr>
        <p:blipFill rotWithShape="1">
          <a:blip r:embed="rId3">
            <a:alphaModFix/>
          </a:blip>
          <a:srcRect b="19801"/>
          <a:stretch/>
        </p:blipFill>
        <p:spPr>
          <a:xfrm>
            <a:off x="0" y="-56799"/>
            <a:ext cx="12191997" cy="6914801"/>
          </a:xfrm>
          <a:prstGeom prst="rect">
            <a:avLst/>
          </a:prstGeom>
          <a:noFill/>
          <a:ln>
            <a:noFill/>
          </a:ln>
        </p:spPr>
      </p:pic>
      <p:pic>
        <p:nvPicPr>
          <p:cNvPr id="74" name="Google Shape;74;p15" title="Thank you !.png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410501"/>
            <a:ext cx="5885949" cy="4383268"/>
          </a:xfrm>
          <a:prstGeom prst="rect">
            <a:avLst/>
          </a:prstGeom>
          <a:noFill/>
          <a:ln>
            <a:noFill/>
          </a:ln>
        </p:spPr>
      </p:pic>
      <p:pic>
        <p:nvPicPr>
          <p:cNvPr id="75" name="Google Shape;75;p15" title="Frame 2085663201.png"/>
          <p:cNvPicPr preferRelativeResize="0"/>
          <p:nvPr/>
        </p:nvPicPr>
        <p:blipFill rotWithShape="1">
          <a:blip r:embed="rId5">
            <a:alphaModFix/>
          </a:blip>
          <a:srcRect t="33871"/>
          <a:stretch/>
        </p:blipFill>
        <p:spPr>
          <a:xfrm>
            <a:off x="9015734" y="5361634"/>
            <a:ext cx="2752933" cy="115133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" name="Google Shape;76;p15" title="A6 - 8.jpg"/>
          <p:cNvPicPr preferRelativeResize="0"/>
          <p:nvPr/>
        </p:nvPicPr>
        <p:blipFill rotWithShape="1">
          <a:blip r:embed="rId3">
            <a:alphaModFix/>
          </a:blip>
          <a:srcRect t="76524" r="85056"/>
          <a:stretch/>
        </p:blipFill>
        <p:spPr>
          <a:xfrm>
            <a:off x="1" y="4793751"/>
            <a:ext cx="1821964" cy="2024100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2602787766"/>
      </p:ext>
    </p:extLst>
  </p:cSld>
  <p:clrMapOvr>
    <a:masterClrMapping/>
  </p:clrMapOvr>
</p:sld>
</file>

<file path=ppt/slides/slide2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24B0039-67A4-29AD-A496-76C9F91927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Title 3">
            <a:extLst>
              <a:ext uri="{FF2B5EF4-FFF2-40B4-BE49-F238E27FC236}">
                <a16:creationId xmlns:a16="http://schemas.microsoft.com/office/drawing/2014/main" id="{6595C45A-89A0-6308-8CAE-9E00246536AD}"/>
              </a:ext>
            </a:extLst>
          </p:cNvPr>
          <p:cNvSpPr txBox="1">
            <a:spLocks/>
          </p:cNvSpPr>
          <p:nvPr/>
        </p:nvSpPr>
        <p:spPr>
          <a:xfrm>
            <a:off x="1055999" y="213874"/>
            <a:ext cx="8557128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Ground rules</a:t>
            </a:r>
            <a:endParaRPr lang="en-US" b="1" i="1">
              <a:latin typeface="Ink Free" panose="03080402000500000000" pitchFamily="66" charset="0"/>
            </a:endParaRPr>
          </a:p>
        </p:txBody>
      </p:sp>
      <p:pic>
        <p:nvPicPr>
          <p:cNvPr id="30" name="Picture 29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9FD76B93-8464-02ED-4AAB-F0D09A4D96F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9678" y="130123"/>
            <a:ext cx="722202" cy="886161"/>
          </a:xfrm>
          <a:prstGeom prst="rect">
            <a:avLst/>
          </a:prstGeom>
        </p:spPr>
      </p:pic>
      <p:sp>
        <p:nvSpPr>
          <p:cNvPr id="57" name="TextBox 56">
            <a:extLst>
              <a:ext uri="{FF2B5EF4-FFF2-40B4-BE49-F238E27FC236}">
                <a16:creationId xmlns:a16="http://schemas.microsoft.com/office/drawing/2014/main" id="{BF5034CE-EAFF-C507-1753-719BC0D08086}"/>
              </a:ext>
            </a:extLst>
          </p:cNvPr>
          <p:cNvSpPr txBox="1"/>
          <p:nvPr/>
        </p:nvSpPr>
        <p:spPr>
          <a:xfrm>
            <a:off x="3721188" y="681719"/>
            <a:ext cx="126945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hierarchical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B6540189-75DD-BDE3-F7BA-72FAB3FBFACD}"/>
              </a:ext>
            </a:extLst>
          </p:cNvPr>
          <p:cNvGrpSpPr/>
          <p:nvPr/>
        </p:nvGrpSpPr>
        <p:grpSpPr>
          <a:xfrm>
            <a:off x="941880" y="2452574"/>
            <a:ext cx="3608680" cy="1952851"/>
            <a:chOff x="4026182" y="2402733"/>
            <a:chExt cx="3608680" cy="1952851"/>
          </a:xfrm>
        </p:grpSpPr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BB228953-BE60-1E6B-9FDA-7A3DE9202868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819AF855-8BAA-CF0B-E409-39F8AF457F27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733D483D-E7C0-7C06-BF0F-9BA68F785260}"/>
              </a:ext>
            </a:extLst>
          </p:cNvPr>
          <p:cNvSpPr txBox="1"/>
          <p:nvPr/>
        </p:nvSpPr>
        <p:spPr>
          <a:xfrm>
            <a:off x="6223311" y="2928097"/>
            <a:ext cx="4102692" cy="203132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AI Rules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76B6680B-3256-A4C0-7DCD-C1D4567E3358}"/>
              </a:ext>
            </a:extLst>
          </p:cNvPr>
          <p:cNvSpPr txBox="1"/>
          <p:nvPr/>
        </p:nvSpPr>
        <p:spPr>
          <a:xfrm>
            <a:off x="6363032" y="2452574"/>
            <a:ext cx="30990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latin typeface="Fira Code" pitchFamily="49" charset="0"/>
                <a:ea typeface="Fira Code" pitchFamily="49" charset="0"/>
                <a:cs typeface="Fira Code" pitchFamily="49" charset="0"/>
              </a:rPr>
              <a:t>Claude Code rules:</a:t>
            </a:r>
            <a:endParaRPr lang="en-US" b="1">
              <a:latin typeface="Ink Free" panose="03080402000500000000" pitchFamily="66" charset="0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BE1C55A-2604-F4B0-B999-07B2811C0700}"/>
              </a:ext>
            </a:extLst>
          </p:cNvPr>
          <p:cNvSpPr txBox="1"/>
          <p:nvPr/>
        </p:nvSpPr>
        <p:spPr>
          <a:xfrm>
            <a:off x="9953513" y="3361645"/>
            <a:ext cx="96051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global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9F31CAA-2EE7-584C-1A4B-F72F449AE1C9}"/>
              </a:ext>
            </a:extLst>
          </p:cNvPr>
          <p:cNvSpPr txBox="1"/>
          <p:nvPr/>
        </p:nvSpPr>
        <p:spPr>
          <a:xfrm>
            <a:off x="9977557" y="3929902"/>
            <a:ext cx="107914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project</a:t>
            </a:r>
            <a:endParaRPr lang="en-US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24CEAD8-1F48-8FF3-ABF2-6C3122D8AE77}"/>
              </a:ext>
            </a:extLst>
          </p:cNvPr>
          <p:cNvSpPr txBox="1"/>
          <p:nvPr/>
        </p:nvSpPr>
        <p:spPr>
          <a:xfrm>
            <a:off x="9955115" y="4498159"/>
            <a:ext cx="95891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folder</a:t>
            </a:r>
            <a:endParaRPr lang="en-US" b="1">
              <a:solidFill>
                <a:schemeClr val="accent5">
                  <a:lumMod val="75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75DAEA0-9AF1-8484-4A51-78D043A1A573}"/>
              </a:ext>
            </a:extLst>
          </p:cNvPr>
          <p:cNvSpPr txBox="1"/>
          <p:nvPr/>
        </p:nvSpPr>
        <p:spPr>
          <a:xfrm>
            <a:off x="0" y="6373740"/>
            <a:ext cx="4602542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2000"/>
              <a:t>Knowledge Document -&gt; Ground Rules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19158374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2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927A58-FBBB-61D7-656C-3D430BC01B7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3">
            <a:extLst>
              <a:ext uri="{FF2B5EF4-FFF2-40B4-BE49-F238E27FC236}">
                <a16:creationId xmlns:a16="http://schemas.microsoft.com/office/drawing/2014/main" id="{5C7C6AEA-040D-9B59-4701-BEED646C2BA3}"/>
              </a:ext>
            </a:extLst>
          </p:cNvPr>
          <p:cNvSpPr txBox="1">
            <a:spLocks/>
          </p:cNvSpPr>
          <p:nvPr/>
        </p:nvSpPr>
        <p:spPr>
          <a:xfrm>
            <a:off x="588683" y="235187"/>
            <a:ext cx="118305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Global User rules </a:t>
            </a:r>
            <a:r>
              <a:rPr lang="en-US" b="1">
                <a:solidFill>
                  <a:schemeClr val="tx1">
                    <a:lumMod val="50000"/>
                    <a:lumOff val="50000"/>
                  </a:schemeClr>
                </a:solidFill>
              </a:rPr>
              <a:t>(AGENT.md/CLAUDE.md)</a:t>
            </a:r>
            <a:endParaRPr lang="en-US" b="1" i="1">
              <a:solidFill>
                <a:schemeClr val="tx1">
                  <a:lumMod val="50000"/>
                  <a:lumOff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22524C82-94C3-79F3-8E1C-D39D7B4E39C1}"/>
              </a:ext>
            </a:extLst>
          </p:cNvPr>
          <p:cNvSpPr txBox="1"/>
          <p:nvPr/>
        </p:nvSpPr>
        <p:spPr>
          <a:xfrm>
            <a:off x="4746888" y="773715"/>
            <a:ext cx="604486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stored on </a:t>
            </a:r>
            <a:r>
              <a:rPr lang="en-US" b="1"/>
              <a:t>user</a:t>
            </a:r>
            <a:r>
              <a:rPr lang="en-US"/>
              <a:t> level – usually home dir 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(~/.claude/CLAUDE.md)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BEF983B-2C8A-E64D-B0E1-E06AE13C34ED}"/>
              </a:ext>
            </a:extLst>
          </p:cNvPr>
          <p:cNvSpPr txBox="1"/>
          <p:nvPr/>
        </p:nvSpPr>
        <p:spPr>
          <a:xfrm>
            <a:off x="3721528" y="1225690"/>
            <a:ext cx="8281451" cy="563231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b="1"/>
              <a:t>Partnership</a:t>
            </a:r>
            <a:endParaRPr lang="en-US" sz="2000"/>
          </a:p>
          <a:p>
            <a:r>
              <a:rPr lang="en-US" sz="2000"/>
              <a:t>I’m your senior colleague, we are building shared understanding together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Communication</a:t>
            </a:r>
          </a:p>
          <a:p>
            <a:r>
              <a:rPr lang="en-US" sz="2000"/>
              <a:t>prefer brevity, ask one question at a time, prefer ASCII diagrams</a:t>
            </a:r>
          </a:p>
          <a:p>
            <a:br>
              <a:rPr lang="en-US" sz="2000"/>
            </a:br>
            <a:r>
              <a:rPr lang="en-US" sz="2000" b="1"/>
              <a:t>Honesty &amp; Proactivity</a:t>
            </a:r>
            <a:br>
              <a:rPr lang="en-US" sz="2000" b="1"/>
            </a:br>
            <a:r>
              <a:rPr lang="en-US" sz="2000"/>
              <a:t>no flattery, push back on mistakes, proactively warn before mistake is made, </a:t>
            </a:r>
            <a:br>
              <a:rPr lang="en-US" sz="2000"/>
            </a:br>
            <a:r>
              <a:rPr lang="en-US" sz="2000"/>
              <a:t>don’t make things up if you don’t know</a:t>
            </a:r>
          </a:p>
          <a:p>
            <a:br>
              <a:rPr lang="en-US" sz="2000"/>
            </a:br>
            <a:r>
              <a:rPr lang="en-US" sz="2000" b="1"/>
              <a:t>Available tools</a:t>
            </a:r>
          </a:p>
          <a:p>
            <a:r>
              <a:rPr lang="en-US" sz="2000"/>
              <a:t>When and how to draw my attention via voice</a:t>
            </a:r>
            <a:br>
              <a:rPr lang="en-US" sz="2000"/>
            </a:br>
            <a:br>
              <a:rPr lang="en-US" sz="2000" b="1"/>
            </a:br>
            <a:r>
              <a:rPr lang="en-US" sz="2000" b="1"/>
              <a:t>Playground</a:t>
            </a:r>
            <a:br>
              <a:rPr lang="en-US" sz="2000" b="1"/>
            </a:br>
            <a:r>
              <a:rPr lang="en-US" sz="2000"/>
              <a:t>When to create and how to use a playground folder</a:t>
            </a:r>
            <a:br>
              <a:rPr lang="en-US" sz="2000"/>
            </a:br>
            <a:br>
              <a:rPr lang="en-US" sz="2000"/>
            </a:br>
            <a:r>
              <a:rPr lang="en-US" sz="2000" b="1"/>
              <a:t>Code</a:t>
            </a:r>
            <a:r>
              <a:rPr lang="en-US" sz="2000"/>
              <a:t> </a:t>
            </a:r>
          </a:p>
          <a:p>
            <a:r>
              <a:rPr lang="en-US" sz="2000"/>
              <a:t>Prefer simple solutions, small functions, readibility, single responsibility</a:t>
            </a:r>
          </a:p>
        </p:txBody>
      </p:sp>
      <p:grpSp>
        <p:nvGrpSpPr>
          <p:cNvPr id="11" name="Group 10">
            <a:extLst>
              <a:ext uri="{FF2B5EF4-FFF2-40B4-BE49-F238E27FC236}">
                <a16:creationId xmlns:a16="http://schemas.microsoft.com/office/drawing/2014/main" id="{4D8805B9-7662-C6AB-FA43-170A01AC53CC}"/>
              </a:ext>
            </a:extLst>
          </p:cNvPr>
          <p:cNvGrpSpPr/>
          <p:nvPr/>
        </p:nvGrpSpPr>
        <p:grpSpPr>
          <a:xfrm>
            <a:off x="157431" y="4427317"/>
            <a:ext cx="1535151" cy="1730879"/>
            <a:chOff x="2781386" y="2402190"/>
            <a:chExt cx="1535151" cy="1730879"/>
          </a:xfrm>
        </p:grpSpPr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BCE1F5FE-C3B1-B4B8-D406-3FCC60E4345C}"/>
                </a:ext>
              </a:extLst>
            </p:cNvPr>
            <p:cNvGrpSpPr/>
            <p:nvPr/>
          </p:nvGrpSpPr>
          <p:grpSpPr>
            <a:xfrm>
              <a:off x="2781386" y="2402190"/>
              <a:ext cx="1364427" cy="1563559"/>
              <a:chOff x="2377536" y="1718605"/>
              <a:chExt cx="1364427" cy="1563559"/>
            </a:xfrm>
          </p:grpSpPr>
          <p:sp>
            <p:nvSpPr>
              <p:cNvPr id="14" name="Rounded Rectangle 13">
                <a:extLst>
                  <a:ext uri="{FF2B5EF4-FFF2-40B4-BE49-F238E27FC236}">
                    <a16:creationId xmlns:a16="http://schemas.microsoft.com/office/drawing/2014/main" id="{2FE26D39-DF86-5007-8DE2-03AC49439D3F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5" name="TextBox 14">
                <a:extLst>
                  <a:ext uri="{FF2B5EF4-FFF2-40B4-BE49-F238E27FC236}">
                    <a16:creationId xmlns:a16="http://schemas.microsoft.com/office/drawing/2014/main" id="{8D8B9CF0-F7CD-711B-820C-73252D87CF2C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global rules</a:t>
                </a:r>
              </a:p>
            </p:txBody>
          </p:sp>
        </p:grpSp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9602D327-F153-157B-35FD-0BF0EBABE55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3832507" y="3554594"/>
              <a:ext cx="484030" cy="578475"/>
            </a:xfrm>
            <a:prstGeom prst="rect">
              <a:avLst/>
            </a:prstGeom>
          </p:spPr>
        </p:pic>
      </p:grpSp>
      <p:pic>
        <p:nvPicPr>
          <p:cNvPr id="16" name="Picture 15">
            <a:extLst>
              <a:ext uri="{FF2B5EF4-FFF2-40B4-BE49-F238E27FC236}">
                <a16:creationId xmlns:a16="http://schemas.microsoft.com/office/drawing/2014/main" id="{F98136CA-C9D7-B62E-22E4-698BF9918E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2516" y="3790276"/>
            <a:ext cx="529199" cy="72482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DBDCC43E-C805-D747-0EB4-FE65AF9DD33B}"/>
              </a:ext>
            </a:extLst>
          </p:cNvPr>
          <p:cNvSpPr txBox="1"/>
          <p:nvPr/>
        </p:nvSpPr>
        <p:spPr>
          <a:xfrm>
            <a:off x="332650" y="2743736"/>
            <a:ext cx="2387192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“Most important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rules”</a:t>
            </a:r>
          </a:p>
        </p:txBody>
      </p:sp>
      <p:pic>
        <p:nvPicPr>
          <p:cNvPr id="18" name="always" descr="A sun and moon symbols&#10;&#10;AI-generated content may be incorrect.">
            <a:extLst>
              <a:ext uri="{FF2B5EF4-FFF2-40B4-BE49-F238E27FC236}">
                <a16:creationId xmlns:a16="http://schemas.microsoft.com/office/drawing/2014/main" id="{E837D386-D4E7-26F9-92F5-EA764983C66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203655" y="58609"/>
            <a:ext cx="799324" cy="5859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0766872"/>
      </p:ext>
    </p:extLst>
  </p:cSld>
  <p:clrMapOvr>
    <a:masterClrMapping/>
  </p:clrMapOvr>
</p:sld>
</file>

<file path=ppt/slides/slide2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36DF28B5-4E9C-4DED-1019-2B5AF9158E21}"/>
              </a:ext>
            </a:extLst>
          </p:cNvPr>
          <p:cNvSpPr/>
          <p:nvPr/>
        </p:nvSpPr>
        <p:spPr>
          <a:xfrm>
            <a:off x="5916792" y="930164"/>
            <a:ext cx="6050622" cy="5909310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0827348E-7D20-E26F-6EA8-77F9608601B8}"/>
              </a:ext>
            </a:extLst>
          </p:cNvPr>
          <p:cNvSpPr txBox="1"/>
          <p:nvPr/>
        </p:nvSpPr>
        <p:spPr>
          <a:xfrm>
            <a:off x="5989389" y="955188"/>
            <a:ext cx="6050622" cy="59093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050"/>
              <a:t>This file provides guidance to Claude Code (claude.ai/code) when working with code in this repository.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Project Overview</a:t>
            </a:r>
            <a:br>
              <a:rPr lang="en-US" sz="1050"/>
            </a:br>
            <a:r>
              <a:rPr lang="en-US" sz="1050"/>
              <a:t>CDI Coding Counter - A behavioral tracking web application for clinicians and therapists to record parent-child therapy session observations. The app captures 5 minutes of behavioral data across 8 categories.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Tech Stack</a:t>
            </a:r>
            <a:br>
              <a:rPr lang="en-US" sz="1050"/>
            </a:br>
            <a:r>
              <a:rPr lang="en-US" sz="1050"/>
              <a:t>- **Frontend**: Vanilla JavaScript, HTML5, CSS3 (mobile-first responsive design)</a:t>
            </a:r>
            <a:br>
              <a:rPr lang="en-US" sz="1050"/>
            </a:br>
            <a:r>
              <a:rPr lang="en-US" sz="1050"/>
              <a:t>- **Testing**: Puppeteer for E2E tests</a:t>
            </a:r>
            <a:br>
              <a:rPr lang="en-US" sz="1050"/>
            </a:br>
            <a:r>
              <a:rPr lang="en-US" sz="1050"/>
              <a:t>- **Deployment**: GitHub Pages</a:t>
            </a:r>
            <a:br>
              <a:rPr lang="en-US" sz="1050"/>
            </a:br>
            <a:r>
              <a:rPr lang="en-US" sz="1050"/>
              <a:t>- **No backend required** - runs entirely in browser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Development Commands</a:t>
            </a:r>
            <a:br>
              <a:rPr lang="en-US" sz="1050" b="1"/>
            </a:br>
            <a:r>
              <a:rPr lang="en-US" sz="1050"/>
              <a:t>```</a:t>
            </a:r>
            <a:r>
              <a:rPr lang="en-US" sz="1050" i="1"/>
              <a:t>bash</a:t>
            </a:r>
            <a:br>
              <a:rPr lang="en-US" sz="1050" i="1"/>
            </a:br>
            <a:r>
              <a:rPr lang="en-US" sz="1050"/>
              <a:t>./run.sh   # run development server</a:t>
            </a:r>
            <a:br>
              <a:rPr lang="en-US" sz="1050"/>
            </a:br>
            <a:r>
              <a:rPr lang="en-US" sz="1050"/>
              <a:t>./run_tests.sh  # run tests</a:t>
            </a:r>
            <a:br>
              <a:rPr lang="en-US" sz="1050"/>
            </a:br>
            <a:r>
              <a:rPr lang="en-US" sz="1050"/>
              <a:t>`./capture_screenshot.sh` - Captures app screenshot at iPhone 12 dimensions (390x844)</a:t>
            </a:r>
            <a:br>
              <a:rPr lang="en-US" sz="1050"/>
            </a:br>
            <a:r>
              <a:rPr lang="en-US" sz="1050"/>
              <a:t>`./update_version.sh` - Increments patch version (runs automatically as git hook)</a:t>
            </a:r>
            <a:br>
              <a:rPr lang="en-US" sz="1050"/>
            </a:br>
            <a:r>
              <a:rPr lang="en-US" sz="1050"/>
              <a:t>`./setup_git_hooks.sh` - Sets up automatic version bumping on commit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Architecture</a:t>
            </a:r>
            <a:br>
              <a:rPr lang="en-US" sz="1050" b="1"/>
            </a:br>
            <a:r>
              <a:rPr lang="en-US" sz="1050" b="1"/>
              <a:t>Core Components</a:t>
            </a:r>
            <a:br>
              <a:rPr lang="en-US" sz="1050"/>
            </a:br>
            <a:r>
              <a:rPr lang="en-US" sz="1050"/>
              <a:t>1. **CounterApp Class** (`script.js`)</a:t>
            </a:r>
            <a:br>
              <a:rPr lang="en-US" sz="1050"/>
            </a:br>
            <a:r>
              <a:rPr lang="en-US" sz="1050"/>
              <a:t>2. **Button Categories**</a:t>
            </a:r>
          </a:p>
          <a:p>
            <a:r>
              <a:rPr lang="en-US" sz="1050"/>
              <a:t>...</a:t>
            </a:r>
            <a:br>
              <a:rPr lang="en-US" sz="1050"/>
            </a:br>
            <a:r>
              <a:rPr lang="en-US" sz="1050"/>
              <a:t>3. **Session Flow**</a:t>
            </a:r>
          </a:p>
          <a:p>
            <a:r>
              <a:rPr lang="en-US" sz="1050"/>
              <a:t>...</a:t>
            </a:r>
            <a:br>
              <a:rPr lang="en-US" sz="1050"/>
            </a:br>
            <a:br>
              <a:rPr lang="en-US" sz="1050"/>
            </a:br>
            <a:r>
              <a:rPr lang="en-US" sz="1050" b="1"/>
              <a:t>Test Architecture</a:t>
            </a:r>
            <a:br>
              <a:rPr lang="en-US" sz="1050"/>
            </a:br>
            <a:r>
              <a:rPr lang="en-US" sz="1050"/>
              <a:t>Tests use Puppeteer with a common utility module (`tests/common.js`) providing:</a:t>
            </a:r>
            <a:br>
              <a:rPr lang="en-US" sz="1050"/>
            </a:br>
            <a:r>
              <a:rPr lang="en-US" sz="1050"/>
              <a:t>- `clickButton(page, label)` - Click buttons by label</a:t>
            </a:r>
            <a:br>
              <a:rPr lang="en-US" sz="1050"/>
            </a:br>
            <a:r>
              <a:rPr lang="en-US" sz="1050"/>
              <a:t>- `waitForElement(page, selector)` - Wait for elements</a:t>
            </a:r>
            <a:br>
              <a:rPr lang="en-US" sz="1050"/>
            </a:br>
            <a:r>
              <a:rPr lang="en-US" sz="1050"/>
              <a:t>- `getElementText(page, selector)` - Get text content</a:t>
            </a:r>
            <a:br>
              <a:rPr lang="en-US" sz="1050"/>
            </a:br>
            <a:r>
              <a:rPr lang="en-US" sz="1050"/>
              <a:t>- `expectText(page, selector, expected)` - Assert text values</a:t>
            </a:r>
            <a:br>
              <a:rPr lang="en-US" sz="1050"/>
            </a:br>
            <a:br>
              <a:rPr lang="en-US" sz="1050"/>
            </a:br>
            <a:r>
              <a:rPr lang="en-US" sz="1050"/>
              <a:t>Test files follow pattern `test[number]_[description].js`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C973CF8-F4EF-144C-8186-A92C972A8B68}"/>
              </a:ext>
            </a:extLst>
          </p:cNvPr>
          <p:cNvSpPr txBox="1"/>
          <p:nvPr/>
        </p:nvSpPr>
        <p:spPr>
          <a:xfrm>
            <a:off x="257835" y="210771"/>
            <a:ext cx="1146310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Project-level rules file </a:t>
            </a:r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(AGENTS.md/CLAUDE.md)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A3B518B-322E-C081-C4B4-DC7C6E01CAC8}"/>
              </a:ext>
            </a:extLst>
          </p:cNvPr>
          <p:cNvSpPr txBox="1"/>
          <p:nvPr/>
        </p:nvSpPr>
        <p:spPr>
          <a:xfrm>
            <a:off x="332650" y="3339482"/>
            <a:ext cx="535435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we like things over here...”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037A1C5-A5AE-DE75-2772-89CC5EEE81AA}"/>
              </a:ext>
            </a:extLst>
          </p:cNvPr>
          <p:cNvSpPr txBox="1"/>
          <p:nvPr/>
        </p:nvSpPr>
        <p:spPr>
          <a:xfrm>
            <a:off x="332650" y="2743736"/>
            <a:ext cx="500970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tell you about this project...”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E80DEAE-A077-921B-50DD-2079020EC48B}"/>
              </a:ext>
            </a:extLst>
          </p:cNvPr>
          <p:cNvSpPr txBox="1"/>
          <p:nvPr/>
        </p:nvSpPr>
        <p:spPr>
          <a:xfrm>
            <a:off x="2167857" y="5559870"/>
            <a:ext cx="315342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often generated by AI</a:t>
            </a: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54760BCF-0010-E199-2763-C501571A4A59}"/>
              </a:ext>
            </a:extLst>
          </p:cNvPr>
          <p:cNvGrpSpPr/>
          <p:nvPr/>
        </p:nvGrpSpPr>
        <p:grpSpPr>
          <a:xfrm>
            <a:off x="89007" y="4593426"/>
            <a:ext cx="1504413" cy="1820625"/>
            <a:chOff x="7856766" y="2357317"/>
            <a:chExt cx="1504413" cy="1820625"/>
          </a:xfrm>
        </p:grpSpPr>
        <p:grpSp>
          <p:nvGrpSpPr>
            <p:cNvPr id="9" name="Group 8">
              <a:extLst>
                <a:ext uri="{FF2B5EF4-FFF2-40B4-BE49-F238E27FC236}">
                  <a16:creationId xmlns:a16="http://schemas.microsoft.com/office/drawing/2014/main" id="{28575443-FCFD-1E54-25FA-935775E9D3EC}"/>
                </a:ext>
              </a:extLst>
            </p:cNvPr>
            <p:cNvGrpSpPr/>
            <p:nvPr/>
          </p:nvGrpSpPr>
          <p:grpSpPr>
            <a:xfrm>
              <a:off x="7856766" y="2357317"/>
              <a:ext cx="1364427" cy="1563559"/>
              <a:chOff x="2377536" y="1718605"/>
              <a:chExt cx="1364427" cy="1563559"/>
            </a:xfrm>
          </p:grpSpPr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15CFE211-5375-B5BB-6827-BACFF12817DC}"/>
                  </a:ext>
                </a:extLst>
              </p:cNvPr>
              <p:cNvSpPr/>
              <p:nvPr/>
            </p:nvSpPr>
            <p:spPr>
              <a:xfrm>
                <a:off x="2426971" y="1718605"/>
                <a:ext cx="1265559" cy="1563559"/>
              </a:xfrm>
              <a:prstGeom prst="roundRect">
                <a:avLst>
                  <a:gd name="adj" fmla="val 9104"/>
                </a:avLst>
              </a:prstGeom>
              <a:noFill/>
              <a:ln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  <p:sp>
            <p:nvSpPr>
              <p:cNvPr id="12" name="TextBox 11">
                <a:extLst>
                  <a:ext uri="{FF2B5EF4-FFF2-40B4-BE49-F238E27FC236}">
                    <a16:creationId xmlns:a16="http://schemas.microsoft.com/office/drawing/2014/main" id="{38BFED4B-7D74-93B3-3CD0-E751284AA685}"/>
                  </a:ext>
                </a:extLst>
              </p:cNvPr>
              <p:cNvSpPr txBox="1"/>
              <p:nvPr/>
            </p:nvSpPr>
            <p:spPr>
              <a:xfrm>
                <a:off x="2377536" y="2084885"/>
                <a:ext cx="1364427" cy="83099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sz="2400">
                    <a:solidFill>
                      <a:srgbClr val="00B050"/>
                    </a:solidFill>
                  </a:rPr>
                  <a:t>project rules</a:t>
                </a:r>
              </a:p>
            </p:txBody>
          </p:sp>
        </p:grp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FFF78EF-CECC-A90C-1841-787173143F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877149" y="3599467"/>
              <a:ext cx="484030" cy="578475"/>
            </a:xfrm>
            <a:prstGeom prst="rect">
              <a:avLst/>
            </a:prstGeom>
          </p:spPr>
        </p:pic>
      </p:grpSp>
      <p:pic>
        <p:nvPicPr>
          <p:cNvPr id="13" name="Picture 12">
            <a:extLst>
              <a:ext uri="{FF2B5EF4-FFF2-40B4-BE49-F238E27FC236}">
                <a16:creationId xmlns:a16="http://schemas.microsoft.com/office/drawing/2014/main" id="{AF067EA4-CEAD-5B5D-880F-C2292988228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51989" y="3935228"/>
            <a:ext cx="763955" cy="767412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1CCD50E-8BB4-49DE-4C0C-09AF033CCAB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349981" y="95436"/>
            <a:ext cx="427730" cy="310835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7F30C939-99AD-DEA0-BE60-08459A709BB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531784" y="453039"/>
            <a:ext cx="508227" cy="3108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0522147"/>
      </p:ext>
    </p:extLst>
  </p:cSld>
  <p:clrMapOvr>
    <a:masterClrMapping/>
  </p:clrMapOvr>
</p:sld>
</file>

<file path=ppt/slides/slide2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AAF05C1-3196-BC73-733B-1DB06C07144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TextBox 34">
            <a:extLst>
              <a:ext uri="{FF2B5EF4-FFF2-40B4-BE49-F238E27FC236}">
                <a16:creationId xmlns:a16="http://schemas.microsoft.com/office/drawing/2014/main" id="{C8AC38E4-2A80-1FE9-2632-69D930E1FEE6}"/>
              </a:ext>
            </a:extLst>
          </p:cNvPr>
          <p:cNvSpPr txBox="1"/>
          <p:nvPr/>
        </p:nvSpPr>
        <p:spPr>
          <a:xfrm>
            <a:off x="135562" y="4562310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EC76B127-7468-24D6-3E54-CDDCC451EB45}"/>
              </a:ext>
            </a:extLst>
          </p:cNvPr>
          <p:cNvSpPr txBox="1"/>
          <p:nvPr/>
        </p:nvSpPr>
        <p:spPr>
          <a:xfrm>
            <a:off x="4433553" y="4545373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36" name="Title 3">
            <a:extLst>
              <a:ext uri="{FF2B5EF4-FFF2-40B4-BE49-F238E27FC236}">
                <a16:creationId xmlns:a16="http://schemas.microsoft.com/office/drawing/2014/main" id="{78B98697-DBF2-4F39-05A4-7283A6B4C140}"/>
              </a:ext>
            </a:extLst>
          </p:cNvPr>
          <p:cNvSpPr txBox="1">
            <a:spLocks/>
          </p:cNvSpPr>
          <p:nvPr/>
        </p:nvSpPr>
        <p:spPr>
          <a:xfrm>
            <a:off x="1060775" y="235187"/>
            <a:ext cx="2938732" cy="718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b="1"/>
              <a:t>References</a:t>
            </a:r>
            <a:endParaRPr lang="en-US" b="1" i="1">
              <a:latin typeface="Ink Free" panose="03080402000500000000" pitchFamily="66" charset="0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9875F97A-A109-8F5A-9D59-167827314EE3}"/>
              </a:ext>
            </a:extLst>
          </p:cNvPr>
          <p:cNvSpPr txBox="1"/>
          <p:nvPr/>
        </p:nvSpPr>
        <p:spPr>
          <a:xfrm>
            <a:off x="2261345" y="4562310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83EC4291-6A83-C6E1-A208-E29A0343EC35}"/>
              </a:ext>
            </a:extLst>
          </p:cNvPr>
          <p:cNvSpPr txBox="1"/>
          <p:nvPr/>
        </p:nvSpPr>
        <p:spPr>
          <a:xfrm>
            <a:off x="644718" y="1536185"/>
            <a:ext cx="608692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level or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file system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, can point to it from all codebases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21AFD0D-B64A-94B6-09AF-2212A53FC3F0}"/>
              </a:ext>
            </a:extLst>
          </p:cNvPr>
          <p:cNvSpPr txBox="1"/>
          <p:nvPr/>
        </p:nvSpPr>
        <p:spPr>
          <a:xfrm>
            <a:off x="7384319" y="4562310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BCDA251-2FDA-1F1B-0AC8-0B1D3B5A0A6F}"/>
              </a:ext>
            </a:extLst>
          </p:cNvPr>
          <p:cNvSpPr txBox="1"/>
          <p:nvPr/>
        </p:nvSpPr>
        <p:spPr>
          <a:xfrm>
            <a:off x="9696354" y="4557168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AAA44B4-4C36-891C-40E0-B115A1809E31}"/>
              </a:ext>
            </a:extLst>
          </p:cNvPr>
          <p:cNvSpPr txBox="1"/>
          <p:nvPr/>
        </p:nvSpPr>
        <p:spPr>
          <a:xfrm>
            <a:off x="7328463" y="1536185"/>
            <a:ext cx="452078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level, available only in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that project</a:t>
            </a:r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38E5D2CE-63FF-ED31-FE65-E96E57C5DBC0}"/>
              </a:ext>
            </a:extLst>
          </p:cNvPr>
          <p:cNvCxnSpPr>
            <a:cxnSpLocks/>
          </p:cNvCxnSpPr>
          <p:nvPr/>
        </p:nvCxnSpPr>
        <p:spPr>
          <a:xfrm>
            <a:off x="6965946" y="1467568"/>
            <a:ext cx="0" cy="4550847"/>
          </a:xfrm>
          <a:prstGeom prst="line">
            <a:avLst/>
          </a:prstGeom>
          <a:ln w="57150">
            <a:solidFill>
              <a:schemeClr val="accent5">
                <a:lumMod val="40000"/>
                <a:lumOff val="60000"/>
              </a:schemeClr>
            </a:solidFill>
          </a:ln>
        </p:spPr>
        <p:style>
          <a:lnRef idx="1">
            <a:schemeClr val="accent5"/>
          </a:lnRef>
          <a:fillRef idx="0">
            <a:schemeClr val="accent5"/>
          </a:fillRef>
          <a:effectRef idx="0">
            <a:schemeClr val="accent5"/>
          </a:effectRef>
          <a:fontRef idx="minor">
            <a:schemeClr val="tx1"/>
          </a:fontRef>
        </p:style>
      </p:cxnSp>
      <p:grpSp>
        <p:nvGrpSpPr>
          <p:cNvPr id="21" name="Group 20">
            <a:extLst>
              <a:ext uri="{FF2B5EF4-FFF2-40B4-BE49-F238E27FC236}">
                <a16:creationId xmlns:a16="http://schemas.microsoft.com/office/drawing/2014/main" id="{7F574CF2-6AA4-38DD-E63E-BCD9C2A121FA}"/>
              </a:ext>
            </a:extLst>
          </p:cNvPr>
          <p:cNvGrpSpPr/>
          <p:nvPr/>
        </p:nvGrpSpPr>
        <p:grpSpPr>
          <a:xfrm>
            <a:off x="220773" y="2692621"/>
            <a:ext cx="1364427" cy="1563559"/>
            <a:chOff x="2377536" y="1718605"/>
            <a:chExt cx="1364427" cy="1563559"/>
          </a:xfrm>
        </p:grpSpPr>
        <p:sp>
          <p:nvSpPr>
            <p:cNvPr id="22" name="Rounded Rectangle 21">
              <a:extLst>
                <a:ext uri="{FF2B5EF4-FFF2-40B4-BE49-F238E27FC236}">
                  <a16:creationId xmlns:a16="http://schemas.microsoft.com/office/drawing/2014/main" id="{7EA36FCD-855D-A33C-7597-554578297B55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866AFA64-40D9-E470-FA6A-43831ABB2E9C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grpSp>
        <p:nvGrpSpPr>
          <p:cNvPr id="25" name="Group 24">
            <a:extLst>
              <a:ext uri="{FF2B5EF4-FFF2-40B4-BE49-F238E27FC236}">
                <a16:creationId xmlns:a16="http://schemas.microsoft.com/office/drawing/2014/main" id="{264BCD3C-5624-0865-6222-662509493447}"/>
              </a:ext>
            </a:extLst>
          </p:cNvPr>
          <p:cNvGrpSpPr/>
          <p:nvPr/>
        </p:nvGrpSpPr>
        <p:grpSpPr>
          <a:xfrm>
            <a:off x="2418434" y="2701998"/>
            <a:ext cx="1364427" cy="1563559"/>
            <a:chOff x="2377536" y="1718605"/>
            <a:chExt cx="1364427" cy="1563559"/>
          </a:xfrm>
        </p:grpSpPr>
        <p:sp>
          <p:nvSpPr>
            <p:cNvPr id="26" name="Rounded Rectangle 25">
              <a:extLst>
                <a:ext uri="{FF2B5EF4-FFF2-40B4-BE49-F238E27FC236}">
                  <a16:creationId xmlns:a16="http://schemas.microsoft.com/office/drawing/2014/main" id="{F6E334AC-0329-FA9D-2767-7714292FC7B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908C7344-313A-B539-6D04-DD2D82D2EF01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grpSp>
        <p:nvGrpSpPr>
          <p:cNvPr id="28" name="Group 27">
            <a:extLst>
              <a:ext uri="{FF2B5EF4-FFF2-40B4-BE49-F238E27FC236}">
                <a16:creationId xmlns:a16="http://schemas.microsoft.com/office/drawing/2014/main" id="{CD156D64-C865-8065-ED66-51680A5D7A5C}"/>
              </a:ext>
            </a:extLst>
          </p:cNvPr>
          <p:cNvGrpSpPr/>
          <p:nvPr/>
        </p:nvGrpSpPr>
        <p:grpSpPr>
          <a:xfrm>
            <a:off x="4685299" y="2701998"/>
            <a:ext cx="1364427" cy="1563559"/>
            <a:chOff x="2382589" y="1718605"/>
            <a:chExt cx="1364427" cy="1563559"/>
          </a:xfrm>
        </p:grpSpPr>
        <p:sp>
          <p:nvSpPr>
            <p:cNvPr id="30" name="Rounded Rectangle 29">
              <a:extLst>
                <a:ext uri="{FF2B5EF4-FFF2-40B4-BE49-F238E27FC236}">
                  <a16:creationId xmlns:a16="http://schemas.microsoft.com/office/drawing/2014/main" id="{79C5F71D-2418-E21E-124E-0F191966603E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1" name="TextBox 30">
              <a:extLst>
                <a:ext uri="{FF2B5EF4-FFF2-40B4-BE49-F238E27FC236}">
                  <a16:creationId xmlns:a16="http://schemas.microsoft.com/office/drawing/2014/main" id="{6FE70217-BE68-E50C-47E2-CBD81D2614E3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grpSp>
        <p:nvGrpSpPr>
          <p:cNvPr id="33" name="Group 32">
            <a:extLst>
              <a:ext uri="{FF2B5EF4-FFF2-40B4-BE49-F238E27FC236}">
                <a16:creationId xmlns:a16="http://schemas.microsoft.com/office/drawing/2014/main" id="{938CAA2C-46E7-9385-98CD-D0BC03391CE8}"/>
              </a:ext>
            </a:extLst>
          </p:cNvPr>
          <p:cNvGrpSpPr/>
          <p:nvPr/>
        </p:nvGrpSpPr>
        <p:grpSpPr>
          <a:xfrm>
            <a:off x="7449331" y="2701997"/>
            <a:ext cx="1364427" cy="1563559"/>
            <a:chOff x="2377536" y="1718605"/>
            <a:chExt cx="1364427" cy="1563559"/>
          </a:xfrm>
        </p:grpSpPr>
        <p:sp>
          <p:nvSpPr>
            <p:cNvPr id="34" name="Rounded Rectangle 33">
              <a:extLst>
                <a:ext uri="{FF2B5EF4-FFF2-40B4-BE49-F238E27FC236}">
                  <a16:creationId xmlns:a16="http://schemas.microsoft.com/office/drawing/2014/main" id="{65A064DB-90A0-A135-DCF7-B12921031B6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81CF85BB-33DD-37C4-0EC9-C7DECB96BB6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F33C1F97-62B6-125F-A42E-47A318093C46}"/>
              </a:ext>
            </a:extLst>
          </p:cNvPr>
          <p:cNvGrpSpPr/>
          <p:nvPr/>
        </p:nvGrpSpPr>
        <p:grpSpPr>
          <a:xfrm>
            <a:off x="9646919" y="2701997"/>
            <a:ext cx="1364427" cy="1563559"/>
            <a:chOff x="2377536" y="1718605"/>
            <a:chExt cx="1364427" cy="1563559"/>
          </a:xfrm>
        </p:grpSpPr>
        <p:sp>
          <p:nvSpPr>
            <p:cNvPr id="46" name="Rounded Rectangle 45">
              <a:extLst>
                <a:ext uri="{FF2B5EF4-FFF2-40B4-BE49-F238E27FC236}">
                  <a16:creationId xmlns:a16="http://schemas.microsoft.com/office/drawing/2014/main" id="{558A97BC-AB1B-5BD2-A3B3-57D524EDCF87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22A3422A-4702-059A-533F-AA4B40051E94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10F9C9B8-E189-75D7-7429-1E5C5318DA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0501" y="2783464"/>
            <a:ext cx="275220" cy="306189"/>
          </a:xfrm>
          <a:prstGeom prst="rect">
            <a:avLst/>
          </a:prstGeom>
        </p:spPr>
      </p:pic>
      <p:pic>
        <p:nvPicPr>
          <p:cNvPr id="55" name="Picture 54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7EB5278F-FEF8-502B-9CAF-24B383E0C9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346780" y="2264489"/>
            <a:ext cx="342434" cy="36930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2E5357E-609E-7FBD-8969-3189CC4F69E8}"/>
              </a:ext>
            </a:extLst>
          </p:cNvPr>
          <p:cNvSpPr txBox="1"/>
          <p:nvPr/>
        </p:nvSpPr>
        <p:spPr>
          <a:xfrm>
            <a:off x="2689214" y="743870"/>
            <a:ext cx="40604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you give them to AI when you need them</a:t>
            </a:r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pic>
        <p:nvPicPr>
          <p:cNvPr id="7" name="Picture 6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622479EF-7DAF-A521-F378-5DE938CECBD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696" y="280843"/>
            <a:ext cx="556044" cy="599682"/>
          </a:xfrm>
          <a:prstGeom prst="rect">
            <a:avLst/>
          </a:prstGeom>
        </p:spPr>
      </p:pic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A08A04FF-4092-E924-F4F5-D1B6005890C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12233" y="3757918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D74B339D-E864-BB1F-64E1-AA5C774ED10E}"/>
              </a:ext>
            </a:extLst>
          </p:cNvPr>
          <p:cNvSpPr txBox="1"/>
          <p:nvPr/>
        </p:nvSpPr>
        <p:spPr>
          <a:xfrm>
            <a:off x="592933" y="2264466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6DCB1CC2-D140-613A-1753-6298254B6152}"/>
              </a:ext>
            </a:extLst>
          </p:cNvPr>
          <p:cNvSpPr txBox="1"/>
          <p:nvPr/>
        </p:nvSpPr>
        <p:spPr>
          <a:xfrm>
            <a:off x="2685628" y="226299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8ADDA963-A023-5512-E866-8DA4ACD1143C}"/>
              </a:ext>
            </a:extLst>
          </p:cNvPr>
          <p:cNvSpPr txBox="1"/>
          <p:nvPr/>
        </p:nvSpPr>
        <p:spPr>
          <a:xfrm>
            <a:off x="5066574" y="2250554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5" name="Picture 14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FC0ABB4-4CFB-DCE0-58DC-F7D65A128EB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29653" y="2255030"/>
            <a:ext cx="564972" cy="405912"/>
          </a:xfrm>
          <a:prstGeom prst="rect">
            <a:avLst/>
          </a:prstGeom>
        </p:spPr>
      </p:pic>
      <p:pic>
        <p:nvPicPr>
          <p:cNvPr id="16" name="Picture 15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339121A1-FA02-803F-62AC-B90C65DFAB4A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50226" y="3876600"/>
            <a:ext cx="611423" cy="55206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9B67C2A5-EE64-6428-7F7F-583218D84206}"/>
              </a:ext>
            </a:extLst>
          </p:cNvPr>
          <p:cNvGrpSpPr/>
          <p:nvPr/>
        </p:nvGrpSpPr>
        <p:grpSpPr>
          <a:xfrm>
            <a:off x="198157" y="2245977"/>
            <a:ext cx="386199" cy="424017"/>
            <a:chOff x="809455" y="3429000"/>
            <a:chExt cx="831347" cy="918481"/>
          </a:xfrm>
        </p:grpSpPr>
        <p:pic>
          <p:nvPicPr>
            <p:cNvPr id="18" name="Picture 1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65EA04A-650D-9955-8E74-A7D31A202231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0" name="Picture 19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DF0E62E2-16DA-83B0-F283-EE17BDF2B408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61" name="Group 60">
            <a:extLst>
              <a:ext uri="{FF2B5EF4-FFF2-40B4-BE49-F238E27FC236}">
                <a16:creationId xmlns:a16="http://schemas.microsoft.com/office/drawing/2014/main" id="{8D398690-3B92-1690-8CA8-9B1A7F491BF1}"/>
              </a:ext>
            </a:extLst>
          </p:cNvPr>
          <p:cNvGrpSpPr/>
          <p:nvPr/>
        </p:nvGrpSpPr>
        <p:grpSpPr>
          <a:xfrm>
            <a:off x="7182055" y="2122717"/>
            <a:ext cx="536634" cy="524308"/>
            <a:chOff x="7182055" y="2122717"/>
            <a:chExt cx="536634" cy="524308"/>
          </a:xfrm>
        </p:grpSpPr>
        <p:pic>
          <p:nvPicPr>
            <p:cNvPr id="29" name="Picture 28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E476B4D6-F51C-6ECB-9D65-697B07BC480D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50" name="Group 49">
              <a:extLst>
                <a:ext uri="{FF2B5EF4-FFF2-40B4-BE49-F238E27FC236}">
                  <a16:creationId xmlns:a16="http://schemas.microsoft.com/office/drawing/2014/main" id="{AD6AF706-B62F-6608-6D00-419EC7B6FC91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51" name="Picture 50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11166368-9B47-6DA7-6560-A336AD3CBA4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52" name="Picture 51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655028D0-279A-AB14-D500-9392116B183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32" name="Picture 3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DF0C5D2C-BB4C-3F94-D141-07FA2E8F931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282144" y="3916102"/>
            <a:ext cx="815464" cy="504811"/>
          </a:xfrm>
          <a:prstGeom prst="rect">
            <a:avLst/>
          </a:prstGeom>
        </p:spPr>
      </p:pic>
      <p:pic>
        <p:nvPicPr>
          <p:cNvPr id="37" name="Picture 36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40C9FE3B-5DDF-9469-E153-21141A10D89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554181" y="3924686"/>
            <a:ext cx="815464" cy="504811"/>
          </a:xfrm>
          <a:prstGeom prst="rect">
            <a:avLst/>
          </a:prstGeom>
        </p:spPr>
      </p:pic>
      <p:sp>
        <p:nvSpPr>
          <p:cNvPr id="39" name="TextBox 38">
            <a:extLst>
              <a:ext uri="{FF2B5EF4-FFF2-40B4-BE49-F238E27FC236}">
                <a16:creationId xmlns:a16="http://schemas.microsoft.com/office/drawing/2014/main" id="{D5A5CC16-9427-4AF7-61ED-9951443BE0E8}"/>
              </a:ext>
            </a:extLst>
          </p:cNvPr>
          <p:cNvSpPr txBox="1"/>
          <p:nvPr/>
        </p:nvSpPr>
        <p:spPr>
          <a:xfrm>
            <a:off x="7770354" y="2055666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60" name="Group 59">
            <a:extLst>
              <a:ext uri="{FF2B5EF4-FFF2-40B4-BE49-F238E27FC236}">
                <a16:creationId xmlns:a16="http://schemas.microsoft.com/office/drawing/2014/main" id="{4B587F5C-475B-5557-63CC-EC4B99FA99DD}"/>
              </a:ext>
            </a:extLst>
          </p:cNvPr>
          <p:cNvGrpSpPr/>
          <p:nvPr/>
        </p:nvGrpSpPr>
        <p:grpSpPr>
          <a:xfrm>
            <a:off x="9461137" y="2018688"/>
            <a:ext cx="543769" cy="663802"/>
            <a:chOff x="9461137" y="2018688"/>
            <a:chExt cx="543769" cy="663802"/>
          </a:xfrm>
        </p:grpSpPr>
        <p:pic>
          <p:nvPicPr>
            <p:cNvPr id="57" name="Picture 56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D49FF193-568D-DBCE-780B-08F94AB57E1D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1" name="Picture 40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4AAE35F0-C462-8CB2-979D-F57BEFD5E91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7" name="TextBox 46">
            <a:extLst>
              <a:ext uri="{FF2B5EF4-FFF2-40B4-BE49-F238E27FC236}">
                <a16:creationId xmlns:a16="http://schemas.microsoft.com/office/drawing/2014/main" id="{0AD6C59B-8C94-F10E-3543-8D690AEF1CFC}"/>
              </a:ext>
            </a:extLst>
          </p:cNvPr>
          <p:cNvSpPr txBox="1"/>
          <p:nvPr/>
        </p:nvSpPr>
        <p:spPr>
          <a:xfrm>
            <a:off x="10025721" y="2046290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pic>
        <p:nvPicPr>
          <p:cNvPr id="59" name="Picture 58">
            <a:extLst>
              <a:ext uri="{FF2B5EF4-FFF2-40B4-BE49-F238E27FC236}">
                <a16:creationId xmlns:a16="http://schemas.microsoft.com/office/drawing/2014/main" id="{F8A7A4E1-20DA-A8A4-C128-4BD2BA2DAC26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3510847" y="383402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94755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4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6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8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0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6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0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2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/>
      <p:bldP spid="40" grpId="0"/>
      <p:bldP spid="42" grpId="0"/>
      <p:bldP spid="43" grpId="0"/>
      <p:bldP spid="2" grpId="0"/>
      <p:bldP spid="5" grpId="0"/>
      <p:bldP spid="12" grpId="0"/>
      <p:bldP spid="11" grpId="0"/>
      <p:bldP spid="13" grpId="0"/>
      <p:bldP spid="14" grpId="0"/>
      <p:bldP spid="39" grpId="0"/>
      <p:bldP spid="47" grpId="0"/>
    </p:bldLst>
  </p:timing>
</p:sld>
</file>

<file path=ppt/slides/slide2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71FBB5-E4A2-A6A4-F59C-2B7A88BBE3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EC2D9E6-21E8-A1C6-7E2D-F85B1734D3E2}"/>
              </a:ext>
            </a:extLst>
          </p:cNvPr>
          <p:cNvSpPr/>
          <p:nvPr/>
        </p:nvSpPr>
        <p:spPr>
          <a:xfrm>
            <a:off x="5660709" y="1770076"/>
            <a:ext cx="6206342" cy="311231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D8A84DCE-27DF-1797-2DA7-7E9C7860CF4B}"/>
              </a:ext>
            </a:extLst>
          </p:cNvPr>
          <p:cNvSpPr txBox="1"/>
          <p:nvPr/>
        </p:nvSpPr>
        <p:spPr>
          <a:xfrm>
            <a:off x="5772343" y="1883750"/>
            <a:ext cx="6094708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Bash Script Style</a:t>
            </a:r>
            <a:endParaRPr lang="en-US"/>
          </a:p>
          <a:p>
            <a:r>
              <a:rPr lang="en-US"/>
              <a:t>- Use `#!/usr/bin/env bash` as shebang.</a:t>
            </a:r>
          </a:p>
          <a:p>
            <a:r>
              <a:rPr lang="en-US"/>
              <a:t>- Always use `set -euo pipefail` for safety and debugging.</a:t>
            </a:r>
          </a:p>
          <a:p>
            <a:r>
              <a:rPr lang="en-US"/>
              <a:t>- Keep scripts minimal: no unnecessary comments or echoes.</a:t>
            </a:r>
          </a:p>
          <a:p>
            <a:r>
              <a:rPr lang="en-US"/>
              <a:t>- Only do minimal input validation; print a usage message to stderr and exit if inputs are missing or invalid.</a:t>
            </a:r>
          </a:p>
          <a:p>
            <a:r>
              <a:rPr lang="en-US"/>
              <a:t>- Do not check for installed commands if failure will be obvious on use.</a:t>
            </a:r>
          </a:p>
          <a:p>
            <a:r>
              <a:rPr lang="en-US"/>
              <a:t>- Make script executable: `chmod +x &lt;script&gt;`.</a:t>
            </a:r>
          </a:p>
          <a:p>
            <a:r>
              <a:rPr lang="en-US"/>
              <a:t>- Prefer concise, direct logic over verbosity.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87F370B4-789D-B1A4-8906-02A166BA6EC3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bash.md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30FB9A4-0AA9-9EC0-FBC1-BA58E1A7201C}"/>
              </a:ext>
            </a:extLst>
          </p:cNvPr>
          <p:cNvSpPr txBox="1"/>
          <p:nvPr/>
        </p:nvSpPr>
        <p:spPr>
          <a:xfrm>
            <a:off x="428271" y="3198167"/>
            <a:ext cx="470032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“I like my bash scripts this way...”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04E6E89-2B38-4AEA-9339-F561FA1D22B8}"/>
              </a:ext>
            </a:extLst>
          </p:cNvPr>
          <p:cNvSpPr txBox="1"/>
          <p:nvPr/>
        </p:nvSpPr>
        <p:spPr>
          <a:xfrm>
            <a:off x="1566967" y="829540"/>
            <a:ext cx="32800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task-specific preference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AF36B569-8086-391B-C19D-F9E8F3A88516}"/>
              </a:ext>
            </a:extLst>
          </p:cNvPr>
          <p:cNvGrpSpPr/>
          <p:nvPr/>
        </p:nvGrpSpPr>
        <p:grpSpPr>
          <a:xfrm>
            <a:off x="125358" y="4600934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FE84DB5A-B0BF-DFC1-501D-AD6AA9DBEF21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2DF8886B-7E31-588F-5C01-07C58306E7D5}"/>
                </a:ext>
              </a:extLst>
            </p:cNvPr>
            <p:cNvSpPr txBox="1"/>
            <p:nvPr/>
          </p:nvSpPr>
          <p:spPr>
            <a:xfrm>
              <a:off x="2377536" y="2152455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Style 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</p:txBody>
        </p:sp>
      </p:grpSp>
      <p:pic>
        <p:nvPicPr>
          <p:cNvPr id="10" name="Picture 9" descr="A stick figure chopping wood&#10;&#10;AI-generated content may be incorrect.">
            <a:extLst>
              <a:ext uri="{FF2B5EF4-FFF2-40B4-BE49-F238E27FC236}">
                <a16:creationId xmlns:a16="http://schemas.microsoft.com/office/drawing/2014/main" id="{E4EBED0D-D9BC-DA9E-C0AC-41195B995B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16818" y="5666231"/>
            <a:ext cx="534836" cy="627746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CF2137B2-00E1-A884-BF81-65C59572C313}"/>
              </a:ext>
            </a:extLst>
          </p:cNvPr>
          <p:cNvSpPr txBox="1"/>
          <p:nvPr/>
        </p:nvSpPr>
        <p:spPr>
          <a:xfrm>
            <a:off x="497518" y="4172779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grpSp>
        <p:nvGrpSpPr>
          <p:cNvPr id="12" name="Group 11">
            <a:extLst>
              <a:ext uri="{FF2B5EF4-FFF2-40B4-BE49-F238E27FC236}">
                <a16:creationId xmlns:a16="http://schemas.microsoft.com/office/drawing/2014/main" id="{5B02BE02-1CEE-FC35-566C-6C45753ED115}"/>
              </a:ext>
            </a:extLst>
          </p:cNvPr>
          <p:cNvGrpSpPr/>
          <p:nvPr/>
        </p:nvGrpSpPr>
        <p:grpSpPr>
          <a:xfrm>
            <a:off x="102742" y="4154290"/>
            <a:ext cx="386199" cy="424017"/>
            <a:chOff x="809455" y="3429000"/>
            <a:chExt cx="831347" cy="918481"/>
          </a:xfrm>
        </p:grpSpPr>
        <p:pic>
          <p:nvPicPr>
            <p:cNvPr id="13" name="Picture 12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3BF08F1D-D955-B7A3-43D2-2CDFE94DCE6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14" name="Picture 13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8699D020-0127-4002-F065-47A11669986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EFA7388A-E500-3A39-F66D-3139BC51CAE1}"/>
              </a:ext>
            </a:extLst>
          </p:cNvPr>
          <p:cNvSpPr txBox="1"/>
          <p:nvPr/>
        </p:nvSpPr>
        <p:spPr>
          <a:xfrm>
            <a:off x="0" y="6462563"/>
            <a:ext cx="1852654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tx1">
                    <a:lumMod val="50000"/>
                    <a:lumOff val="50000"/>
                  </a:schemeClr>
                </a:solidFill>
              </a:rPr>
              <a:t>#2) </a:t>
            </a:r>
            <a:r>
              <a:rPr lang="en-US" sz="1800"/>
              <a:t>Ground Rules</a:t>
            </a:r>
            <a:endParaRPr lang="en-US" sz="1800" dirty="0"/>
          </a:p>
        </p:txBody>
      </p:sp>
    </p:spTree>
    <p:extLst>
      <p:ext uri="{BB962C8B-B14F-4D97-AF65-F5344CB8AC3E}">
        <p14:creationId xmlns:p14="http://schemas.microsoft.com/office/powerpoint/2010/main" val="3159405389"/>
      </p:ext>
    </p:extLst>
  </p:cSld>
  <p:clrMapOvr>
    <a:masterClrMapping/>
  </p:clrMapOvr>
</p:sld>
</file>

<file path=ppt/slides/slide2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998456-6B55-EFB6-4C9F-0945EA18476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4B522FD3-D180-2E47-9F15-A5A04BD5D076}"/>
              </a:ext>
            </a:extLst>
          </p:cNvPr>
          <p:cNvSpPr/>
          <p:nvPr/>
        </p:nvSpPr>
        <p:spPr>
          <a:xfrm>
            <a:off x="5877015" y="995721"/>
            <a:ext cx="4462330" cy="4866557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FB550A-2870-B352-B3FC-856BB0CD9FAE}"/>
              </a:ext>
            </a:extLst>
          </p:cNvPr>
          <p:cNvSpPr txBox="1"/>
          <p:nvPr/>
        </p:nvSpPr>
        <p:spPr>
          <a:xfrm>
            <a:off x="257837" y="210771"/>
            <a:ext cx="3500502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uv.md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F5511E0-5136-7A61-D3D7-5C1D14732513}"/>
              </a:ext>
            </a:extLst>
          </p:cNvPr>
          <p:cNvSpPr txBox="1"/>
          <p:nvPr/>
        </p:nvSpPr>
        <p:spPr>
          <a:xfrm>
            <a:off x="6014854" y="1133376"/>
            <a:ext cx="4209486" cy="452431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Install dependencies</a:t>
            </a:r>
            <a:endParaRPr lang="en-US"/>
          </a:p>
          <a:p>
            <a:r>
              <a:rPr lang="en-US"/>
              <a:t>uv sync</a:t>
            </a:r>
          </a:p>
          <a:p>
            <a:endParaRPr lang="en-US"/>
          </a:p>
          <a:p>
            <a:r>
              <a:rPr lang="en-US" b="1"/>
              <a:t>Run any command in project environment</a:t>
            </a:r>
            <a:endParaRPr lang="en-US"/>
          </a:p>
          <a:p>
            <a:r>
              <a:rPr lang="en-US"/>
              <a:t>uv run python main.py</a:t>
            </a:r>
          </a:p>
          <a:p>
            <a:r>
              <a:rPr lang="en-US"/>
              <a:t>uv run pytest</a:t>
            </a:r>
          </a:p>
          <a:p>
            <a:r>
              <a:rPr lang="en-US"/>
              <a:t>uv run uvicorn main:app --reload</a:t>
            </a:r>
          </a:p>
          <a:p>
            <a:endParaRPr lang="en-US"/>
          </a:p>
          <a:p>
            <a:r>
              <a:rPr lang="en-US" b="1"/>
              <a:t>Add new dependency</a:t>
            </a:r>
            <a:endParaRPr lang="en-US"/>
          </a:p>
          <a:p>
            <a:r>
              <a:rPr lang="en-US"/>
              <a:t>uv add requests</a:t>
            </a:r>
          </a:p>
          <a:p>
            <a:endParaRPr lang="en-US"/>
          </a:p>
          <a:p>
            <a:r>
              <a:rPr lang="en-US" b="1"/>
              <a:t>Add dev dependency</a:t>
            </a:r>
            <a:endParaRPr lang="en-US"/>
          </a:p>
          <a:p>
            <a:r>
              <a:rPr lang="en-US"/>
              <a:t>uv add --dev pytest</a:t>
            </a:r>
          </a:p>
          <a:p>
            <a:endParaRPr lang="en-US"/>
          </a:p>
          <a:p>
            <a:r>
              <a:rPr lang="en-US" b="1"/>
              <a:t>Run one-off tool</a:t>
            </a:r>
            <a:endParaRPr lang="en-US"/>
          </a:p>
          <a:p>
            <a:r>
              <a:rPr lang="en-US"/>
              <a:t>uvx ruff check .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91A72DE7-AEC5-58A2-B90C-EB10E1B3BCEC}"/>
              </a:ext>
            </a:extLst>
          </p:cNvPr>
          <p:cNvSpPr txBox="1"/>
          <p:nvPr/>
        </p:nvSpPr>
        <p:spPr>
          <a:xfrm>
            <a:off x="1350983" y="3396411"/>
            <a:ext cx="327365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“Let me teach you how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use UV tool...”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7013031-A070-E040-6C65-35A9F0CD842F}"/>
              </a:ext>
            </a:extLst>
          </p:cNvPr>
          <p:cNvSpPr txBox="1"/>
          <p:nvPr/>
        </p:nvSpPr>
        <p:spPr>
          <a:xfrm>
            <a:off x="1350983" y="837773"/>
            <a:ext cx="99097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howto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FFCFAE-0375-BEC1-887F-03FBE1BB6E84}"/>
              </a:ext>
            </a:extLst>
          </p:cNvPr>
          <p:cNvSpPr txBox="1"/>
          <p:nvPr/>
        </p:nvSpPr>
        <p:spPr>
          <a:xfrm>
            <a:off x="640051" y="1868018"/>
            <a:ext cx="4695516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latin typeface="Ink Free" panose="03080402000500000000" pitchFamily="66" charset="0"/>
              </a:rPr>
              <a:t>corrects persistent mistakes </a:t>
            </a:r>
          </a:p>
          <a:p>
            <a:pPr algn="ctr"/>
            <a:r>
              <a:rPr lang="en-US" sz="2400">
                <a:latin typeface="Ink Free" panose="03080402000500000000" pitchFamily="66" charset="0"/>
              </a:rPr>
              <a:t>by documenting the right way once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26F0C7D1-3628-AB8E-AA93-E211EBFDA64E}"/>
              </a:ext>
            </a:extLst>
          </p:cNvPr>
          <p:cNvGrpSpPr/>
          <p:nvPr/>
        </p:nvGrpSpPr>
        <p:grpSpPr>
          <a:xfrm>
            <a:off x="225406" y="4597988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9092ABC6-E370-11A5-F1D9-0BD21FDF5ED6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43D9FF84-BEBB-7528-4CA6-DAAC8469DDAD}"/>
                </a:ext>
              </a:extLst>
            </p:cNvPr>
            <p:cNvSpPr txBox="1"/>
            <p:nvPr/>
          </p:nvSpPr>
          <p:spPr>
            <a:xfrm>
              <a:off x="2377536" y="2009379"/>
              <a:ext cx="1364427" cy="92333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Guides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&amp;</a:t>
              </a:r>
            </a:p>
            <a:p>
              <a:pPr algn="ctr"/>
              <a:r>
                <a:rPr lang="en-US">
                  <a:solidFill>
                    <a:srgbClr val="00B050"/>
                  </a:solidFill>
                </a:rPr>
                <a:t>How-To’s</a:t>
              </a:r>
            </a:p>
          </p:txBody>
        </p:sp>
      </p:grpSp>
      <p:pic>
        <p:nvPicPr>
          <p:cNvPr id="11" name="Picture 10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8EF5FB6C-8F42-CBAE-EA51-F00D73BB528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3752" y="4160479"/>
            <a:ext cx="342434" cy="369309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0B9B6BD-5866-5EA8-9ED8-F72D1C46C9D1}"/>
              </a:ext>
            </a:extLst>
          </p:cNvPr>
          <p:cNvSpPr txBox="1"/>
          <p:nvPr/>
        </p:nvSpPr>
        <p:spPr>
          <a:xfrm>
            <a:off x="492600" y="4158986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491A10C4-7C36-169B-ED6F-816D6CCCA0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317819" y="5730019"/>
            <a:ext cx="534836" cy="5864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0876867"/>
      </p:ext>
    </p:extLst>
  </p:cSld>
  <p:clrMapOvr>
    <a:masterClrMapping/>
  </p:clrMapOvr>
</p:sld>
</file>

<file path=ppt/slides/slide2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F757F0AE-0F87-5881-77DF-8F0DA1B54210}"/>
              </a:ext>
            </a:extLst>
          </p:cNvPr>
          <p:cNvSpPr/>
          <p:nvPr/>
        </p:nvSpPr>
        <p:spPr>
          <a:xfrm>
            <a:off x="5066930" y="279383"/>
            <a:ext cx="6867233" cy="6299234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880B10E-A0A4-8A4C-6BEA-E264EC6326FF}"/>
              </a:ext>
            </a:extLst>
          </p:cNvPr>
          <p:cNvSpPr txBox="1"/>
          <p:nvPr/>
        </p:nvSpPr>
        <p:spPr>
          <a:xfrm>
            <a:off x="257837" y="210771"/>
            <a:ext cx="445364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tdd.process.md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00A2777-1B04-9C44-FEE3-5521066CE536}"/>
              </a:ext>
            </a:extLst>
          </p:cNvPr>
          <p:cNvSpPr txBox="1"/>
          <p:nvPr/>
        </p:nvSpPr>
        <p:spPr>
          <a:xfrm>
            <a:off x="5146848" y="338711"/>
            <a:ext cx="6981422" cy="62399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/>
              <a:t>I want you to follow this TDD process when writing code. </a:t>
            </a:r>
            <a:br>
              <a:rPr lang="en-US" sz="1200"/>
            </a:br>
            <a:endParaRPr lang="en-US" sz="1200"/>
          </a:p>
          <a:p>
            <a:r>
              <a:rPr lang="en-US" sz="1200"/>
              <a:t>STARTER_CHARACTER = 🔴 for red test, 🌱 for green, 🌀 when refactoring, always followed by a space</a:t>
            </a:r>
          </a:p>
          <a:p>
            <a:endParaRPr lang="en-US" sz="1200"/>
          </a:p>
          <a:p>
            <a:r>
              <a:rPr lang="en-US" sz="1200" b="1"/>
              <a:t>Core Rules:</a:t>
            </a:r>
          </a:p>
          <a:p>
            <a:r>
              <a:rPr lang="en-US" sz="1200"/>
              <a:t>1. Think about what the code you want to write should do</a:t>
            </a:r>
          </a:p>
          <a:p>
            <a:r>
              <a:rPr lang="en-US" sz="1200"/>
              <a:t>2. Write only comments describing what the test should do, then wait for confirmation before proceeding</a:t>
            </a:r>
          </a:p>
          <a:p>
            <a:r>
              <a:rPr lang="en-US" sz="1200"/>
              <a:t>3. Write only one test at a time - focus on the simplest, lowest-hanging fruit test</a:t>
            </a:r>
          </a:p>
          <a:p>
            <a:r>
              <a:rPr lang="en-US" sz="1200"/>
              <a:t>4. Predict failures - State what we expect to fail before running tests</a:t>
            </a:r>
          </a:p>
          <a:p>
            <a:r>
              <a:rPr lang="en-US" sz="1200"/>
              <a:t>5. Two-step red phase:</a:t>
            </a:r>
          </a:p>
          <a:p>
            <a:r>
              <a:rPr lang="en-US" sz="1200"/>
              <a:t>- First: Make it fail to compile (class/method doesn't exist)</a:t>
            </a:r>
          </a:p>
          <a:p>
            <a:r>
              <a:rPr lang="en-US" sz="1200"/>
              <a:t>- Second: Make it compile but fail the assertion (return wrong value)</a:t>
            </a:r>
          </a:p>
          <a:p>
            <a:r>
              <a:rPr lang="en-US" sz="1200"/>
              <a:t>6. Minimal code to pass - Just enough to make the test green</a:t>
            </a:r>
          </a:p>
          <a:p>
            <a:r>
              <a:rPr lang="en-US" sz="1200"/>
              <a:t>7. No comments in production code - Keep it clean unless specifically asked</a:t>
            </a:r>
          </a:p>
          <a:p>
            <a:r>
              <a:rPr lang="en-US" sz="1200"/>
              <a:t>8. Run all tests every time - Not just the one you're working on</a:t>
            </a:r>
          </a:p>
          <a:p>
            <a:r>
              <a:rPr lang="en-US" sz="1200"/>
              <a:t>9. Refactor at the first opportunity when the tests are green</a:t>
            </a:r>
          </a:p>
          <a:p>
            <a:br>
              <a:rPr lang="en-US" sz="1200" b="1"/>
            </a:br>
            <a:r>
              <a:rPr lang="en-US" sz="1200" b="1"/>
              <a:t>Process Flow:</a:t>
            </a:r>
          </a:p>
          <a:p>
            <a:r>
              <a:rPr lang="en-US" sz="1200"/>
              <a:t>1. Replace the next comment with a failing test</a:t>
            </a:r>
          </a:p>
          <a:p>
            <a:r>
              <a:rPr lang="en-US" sz="1200"/>
              <a:t>2. Test should be in format given-when-then (do not add as comments), with empty line separating them</a:t>
            </a:r>
          </a:p>
          <a:p>
            <a:r>
              <a:rPr lang="en-US" sz="1200"/>
              <a:t>3. Predict what will fail</a:t>
            </a:r>
          </a:p>
          <a:p>
            <a:r>
              <a:rPr lang="en-US" sz="1200"/>
              <a:t>4. Run tests, see compilation error (if testing something new)</a:t>
            </a:r>
          </a:p>
          <a:p>
            <a:r>
              <a:rPr lang="en-US" sz="1200"/>
              <a:t>5. Add minimal code to compile</a:t>
            </a:r>
          </a:p>
          <a:p>
            <a:r>
              <a:rPr lang="en-US" sz="1200"/>
              <a:t>6. Predict assertion failure</a:t>
            </a:r>
          </a:p>
          <a:p>
            <a:r>
              <a:rPr lang="en-US" sz="1200"/>
              <a:t>7. Run tests, see assertion failure</a:t>
            </a:r>
          </a:p>
          <a:p>
            <a:r>
              <a:rPr lang="en-US" sz="1200"/>
              <a:t>8. Add minimal code to pass</a:t>
            </a:r>
          </a:p>
          <a:p>
            <a:r>
              <a:rPr lang="en-US" sz="1200"/>
              <a:t>9. Run tests, see green</a:t>
            </a:r>
          </a:p>
          <a:p>
            <a:r>
              <a:rPr lang="en-US" sz="1200"/>
              <a:t>10. Refactor when you see a way to improve code</a:t>
            </a:r>
          </a:p>
          <a:p>
            <a:r>
              <a:rPr lang="en-US" sz="1200"/>
              <a:t>11. Push back when something seems wrong or unclear</a:t>
            </a:r>
          </a:p>
          <a:p>
            <a:br>
              <a:rPr lang="en-US" sz="1200" b="1"/>
            </a:br>
            <a:r>
              <a:rPr lang="en-US" sz="1200" b="1"/>
              <a:t>Test Design:</a:t>
            </a:r>
          </a:p>
          <a:p>
            <a:r>
              <a:rPr lang="en-US" sz="1200"/>
              <a:t>- Test behavior, not implementation</a:t>
            </a:r>
          </a:p>
          <a:p>
            <a:r>
              <a:rPr lang="en-US" sz="1200"/>
              <a:t>- Use Nullables over mocks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D3267F6-4DA6-3376-1363-1481ADE63CF3}"/>
              </a:ext>
            </a:extLst>
          </p:cNvPr>
          <p:cNvSpPr txBox="1"/>
          <p:nvPr/>
        </p:nvSpPr>
        <p:spPr>
          <a:xfrm>
            <a:off x="543064" y="2858278"/>
            <a:ext cx="347883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“Here is how I want you </a:t>
            </a:r>
          </a:p>
          <a:p>
            <a:pPr algn="ctr"/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to do TDD...”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D2BAD152-671B-6D34-BF70-301D42FA5254}"/>
              </a:ext>
            </a:extLst>
          </p:cNvPr>
          <p:cNvGrpSpPr/>
          <p:nvPr/>
        </p:nvGrpSpPr>
        <p:grpSpPr>
          <a:xfrm>
            <a:off x="257837" y="4920558"/>
            <a:ext cx="1364427" cy="1563559"/>
            <a:chOff x="2382589" y="1718605"/>
            <a:chExt cx="1364427" cy="1563559"/>
          </a:xfrm>
        </p:grpSpPr>
        <p:sp>
          <p:nvSpPr>
            <p:cNvPr id="7" name="Rounded Rectangle 6">
              <a:extLst>
                <a:ext uri="{FF2B5EF4-FFF2-40B4-BE49-F238E27FC236}">
                  <a16:creationId xmlns:a16="http://schemas.microsoft.com/office/drawing/2014/main" id="{09C331CD-DA9B-A196-63C0-E1F5543507A0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834C73AF-F7AF-B9ED-1885-6AA06C9153BE}"/>
                </a:ext>
              </a:extLst>
            </p:cNvPr>
            <p:cNvSpPr txBox="1"/>
            <p:nvPr/>
          </p:nvSpPr>
          <p:spPr>
            <a:xfrm>
              <a:off x="2382589" y="2153209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B050"/>
                  </a:solidFill>
                </a:rPr>
                <a:t>Reusable</a:t>
              </a:r>
              <a:br>
                <a:rPr lang="en-US">
                  <a:solidFill>
                    <a:srgbClr val="00B050"/>
                  </a:solidFill>
                </a:rPr>
              </a:br>
              <a:r>
                <a:rPr lang="en-US">
                  <a:solidFill>
                    <a:srgbClr val="00B050"/>
                  </a:solidFill>
                </a:rPr>
                <a:t>processes</a:t>
              </a:r>
            </a:p>
          </p:txBody>
        </p:sp>
      </p:grpSp>
      <p:pic>
        <p:nvPicPr>
          <p:cNvPr id="9" name="Picture 8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E0B15A4E-AF33-C872-AA95-750415BAC4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2191" y="4473590"/>
            <a:ext cx="564972" cy="405912"/>
          </a:xfrm>
          <a:prstGeom prst="rect">
            <a:avLst/>
          </a:prstGeom>
        </p:spPr>
      </p:pic>
      <p:pic>
        <p:nvPicPr>
          <p:cNvPr id="10" name="Picture 9" descr="A stick figure holding a match&#10;&#10;AI-generated content may be incorrect.">
            <a:extLst>
              <a:ext uri="{FF2B5EF4-FFF2-40B4-BE49-F238E27FC236}">
                <a16:creationId xmlns:a16="http://schemas.microsoft.com/office/drawing/2014/main" id="{8E3F6C88-DA6F-271E-A237-2597BF7186D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222764" y="6095160"/>
            <a:ext cx="611423" cy="552069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FA40F9F9-0458-A873-963A-0511156461A1}"/>
              </a:ext>
            </a:extLst>
          </p:cNvPr>
          <p:cNvSpPr txBox="1"/>
          <p:nvPr/>
        </p:nvSpPr>
        <p:spPr>
          <a:xfrm>
            <a:off x="667163" y="4498062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</p:spTree>
    <p:extLst>
      <p:ext uri="{BB962C8B-B14F-4D97-AF65-F5344CB8AC3E}">
        <p14:creationId xmlns:p14="http://schemas.microsoft.com/office/powerpoint/2010/main" val="274776692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F88F47-7486-9AD8-EEE1-3B6DA649CA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9CD9ACE-A91E-6951-D62F-197FC9C72414}"/>
              </a:ext>
            </a:extLst>
          </p:cNvPr>
          <p:cNvSpPr txBox="1"/>
          <p:nvPr/>
        </p:nvSpPr>
        <p:spPr>
          <a:xfrm>
            <a:off x="3844628" y="2992948"/>
            <a:ext cx="4144083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#3) </a:t>
            </a:r>
            <a:r>
              <a:rPr lang="en-US" sz="4400" dirty="0"/>
              <a:t>Ground Rules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3899D00A-03E7-920F-DB03-C124845BF12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02706BFB-E093-AA29-D1D6-A7445AC49C89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249C1093-0AE6-365C-4BBF-8114BF77262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061AF754-4FD0-3629-8BE8-0B9D3CAA0C7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E25342EB-56DC-EFA9-8560-C692DB95B9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98208" y="4639488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BDE9177F-AA8D-E228-D95B-D9A79139312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581525" y="519691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C038D9CB-3C85-C3CD-D33B-B69EE6E09C2B}"/>
              </a:ext>
            </a:extLst>
          </p:cNvPr>
          <p:cNvSpPr txBox="1"/>
          <p:nvPr/>
        </p:nvSpPr>
        <p:spPr>
          <a:xfrm>
            <a:off x="3000998" y="4958755"/>
            <a:ext cx="57100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>
              <a:defRPr sz="2000"/>
            </a:lvl1pPr>
          </a:lstStyle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Always put the fire out before leaving camp!</a:t>
            </a:r>
          </a:p>
        </p:txBody>
      </p:sp>
    </p:spTree>
    <p:extLst>
      <p:ext uri="{BB962C8B-B14F-4D97-AF65-F5344CB8AC3E}">
        <p14:creationId xmlns:p14="http://schemas.microsoft.com/office/powerpoint/2010/main" val="1839267261"/>
      </p:ext>
    </p:extLst>
  </p:cSld>
  <p:clrMapOvr>
    <a:masterClrMapping/>
  </p:clrMapOvr>
</p:sld>
</file>

<file path=ppt/slides/slide2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DAB17C04-DFAB-8623-1122-3B9A9ECD9D10}"/>
              </a:ext>
            </a:extLst>
          </p:cNvPr>
          <p:cNvSpPr/>
          <p:nvPr/>
        </p:nvSpPr>
        <p:spPr>
          <a:xfrm>
            <a:off x="5692458" y="114368"/>
            <a:ext cx="5346424" cy="6629263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53BBC8F-8D74-34D0-80A8-D8F32FA4D61F}"/>
              </a:ext>
            </a:extLst>
          </p:cNvPr>
          <p:cNvSpPr txBox="1"/>
          <p:nvPr/>
        </p:nvSpPr>
        <p:spPr>
          <a:xfrm>
            <a:off x="5781082" y="105979"/>
            <a:ext cx="5257800" cy="669414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>
              <a:spcAft>
                <a:spcPts val="1200"/>
              </a:spcAft>
              <a:buNone/>
            </a:pP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Project Description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This is an app to count that lets you press 8 buttons to count in 8 categories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Technologies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Single-page app with no backend that runs completely on the frontend in JS/TS. It's designed to run on a phone.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Main Page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 buttons in a grid 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1 2 3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4 5 6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7 8 9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All buttons except for the configuration contain a count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Button Descriptions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i="0" dirty="0">
                <a:solidFill>
                  <a:srgbClr val="000000"/>
                </a:solidFill>
                <a:effectLst/>
                <a:latin typeface="-apple-system"/>
              </a:rPr>
              <a:t>1.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LP (labeled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2. RF (reflect kid)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3. BD (behavior description)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4. TA (talk)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5.</a:t>
            </a:r>
            <a:r>
              <a:rPr lang="en-US" sz="1100" dirty="0">
                <a:solidFill>
                  <a:srgbClr val="000000"/>
                </a:solidFill>
                <a:latin typeface="-apple-system"/>
              </a:rPr>
              <a:t> Config</a:t>
            </a:r>
            <a:br>
              <a:rPr lang="en-US" sz="1100" dirty="0">
                <a:solidFill>
                  <a:srgbClr val="000000"/>
                </a:solidFill>
                <a:latin typeface="-apple-system"/>
              </a:rPr>
            </a:br>
            <a:r>
              <a:rPr lang="en-US" sz="1100" dirty="0">
                <a:solidFill>
                  <a:srgbClr val="000000"/>
                </a:solidFill>
                <a:latin typeface="-apple-system"/>
              </a:rPr>
              <a:t>6. 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UP (unlabeled praise)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7. NTA (criticism)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8. QU (question)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9. CA (command)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is slightly smaller than the others.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Config Button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The config button will pop up a screen on top of the screen with other less used buttons. The four buttons are: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return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undo last action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cancel evaluation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- finish evaluation 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When you hit finish evaluation, it gives you a list of the numbers next to the labels (counts).</a:t>
            </a: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b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  <a:t>Serving</a:t>
            </a:r>
            <a:br>
              <a:rPr lang="en-US" sz="1100" b="1" i="0" dirty="0">
                <a:solidFill>
                  <a:srgbClr val="000000"/>
                </a:solidFill>
                <a:effectLst/>
                <a:latin typeface="-apple-system"/>
              </a:rPr>
            </a:b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To serve this local, we will use some technology (Claude please fill this in and draw my attention to you doing it) To serve it globally, it will be a </a:t>
            </a:r>
            <a:r>
              <a:rPr lang="en-US" sz="1100" b="0" i="0" dirty="0" err="1">
                <a:solidFill>
                  <a:srgbClr val="000000"/>
                </a:solidFill>
                <a:effectLst/>
                <a:latin typeface="-apple-system"/>
              </a:rPr>
              <a:t>github</a:t>
            </a:r>
            <a:r>
              <a:rPr lang="en-US" sz="1100" b="0" i="0" dirty="0">
                <a:solidFill>
                  <a:srgbClr val="000000"/>
                </a:solidFill>
                <a:effectLst/>
                <a:latin typeface="-apple-system"/>
              </a:rPr>
              <a:t> pages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4132D4A-8BDE-369C-CD72-30E233EFBBAA}"/>
              </a:ext>
            </a:extLst>
          </p:cNvPr>
          <p:cNvSpPr txBox="1"/>
          <p:nvPr/>
        </p:nvSpPr>
        <p:spPr>
          <a:xfrm>
            <a:off x="126102" y="205146"/>
            <a:ext cx="279533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project.md</a:t>
            </a:r>
          </a:p>
        </p:txBody>
      </p:sp>
      <p:pic>
        <p:nvPicPr>
          <p:cNvPr id="5" name="Picture 4" descr="A screenshot of a phone&#10;&#10;AI-generated content may be incorrect.">
            <a:extLst>
              <a:ext uri="{FF2B5EF4-FFF2-40B4-BE49-F238E27FC236}">
                <a16:creationId xmlns:a16="http://schemas.microsoft.com/office/drawing/2014/main" id="{783AEBF9-B627-54E1-A23D-58B5581674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28423" y="1948387"/>
            <a:ext cx="2162426" cy="215725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873F9BC-E31C-5673-ED62-B4480D0374FE}"/>
              </a:ext>
            </a:extLst>
          </p:cNvPr>
          <p:cNvSpPr txBox="1"/>
          <p:nvPr/>
        </p:nvSpPr>
        <p:spPr>
          <a:xfrm>
            <a:off x="431665" y="1381807"/>
            <a:ext cx="508664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“This project is about the following...”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53FC7F8C-0F1C-4163-5FEE-450151F4CE09}"/>
              </a:ext>
            </a:extLst>
          </p:cNvPr>
          <p:cNvGrpSpPr/>
          <p:nvPr/>
        </p:nvGrpSpPr>
        <p:grpSpPr>
          <a:xfrm>
            <a:off x="352339" y="5089295"/>
            <a:ext cx="1364427" cy="1563559"/>
            <a:chOff x="2377536" y="1718605"/>
            <a:chExt cx="1364427" cy="1563559"/>
          </a:xfrm>
        </p:grpSpPr>
        <p:sp>
          <p:nvSpPr>
            <p:cNvPr id="8" name="Rounded Rectangle 7">
              <a:extLst>
                <a:ext uri="{FF2B5EF4-FFF2-40B4-BE49-F238E27FC236}">
                  <a16:creationId xmlns:a16="http://schemas.microsoft.com/office/drawing/2014/main" id="{3087C6D7-0E24-8DF8-B174-C016FD052042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777DD9C-D581-9BA3-11FC-32AC239865C1}"/>
                </a:ext>
              </a:extLst>
            </p:cNvPr>
            <p:cNvSpPr txBox="1"/>
            <p:nvPr/>
          </p:nvSpPr>
          <p:spPr>
            <a:xfrm>
              <a:off x="2377536" y="2181464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Project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context</a:t>
              </a:r>
            </a:p>
          </p:txBody>
        </p:sp>
      </p:grpSp>
      <p:grpSp>
        <p:nvGrpSpPr>
          <p:cNvPr id="10" name="Group 9">
            <a:extLst>
              <a:ext uri="{FF2B5EF4-FFF2-40B4-BE49-F238E27FC236}">
                <a16:creationId xmlns:a16="http://schemas.microsoft.com/office/drawing/2014/main" id="{5406B8AC-086A-1FD1-32A2-BE2A59F1004E}"/>
              </a:ext>
            </a:extLst>
          </p:cNvPr>
          <p:cNvGrpSpPr/>
          <p:nvPr/>
        </p:nvGrpSpPr>
        <p:grpSpPr>
          <a:xfrm>
            <a:off x="85063" y="4510015"/>
            <a:ext cx="536634" cy="524308"/>
            <a:chOff x="7182055" y="2122717"/>
            <a:chExt cx="536634" cy="524308"/>
          </a:xfrm>
        </p:grpSpPr>
        <p:pic>
          <p:nvPicPr>
            <p:cNvPr id="11" name="Picture 10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964676EF-369B-8AB0-6D3B-F012AF2CDEF2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12" name="Group 11">
              <a:extLst>
                <a:ext uri="{FF2B5EF4-FFF2-40B4-BE49-F238E27FC236}">
                  <a16:creationId xmlns:a16="http://schemas.microsoft.com/office/drawing/2014/main" id="{E3D44522-9406-0B3E-534D-76BA8BE5332E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13" name="Picture 12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DC504F26-7B97-1DE1-719E-1C6B1001C83B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14" name="Picture 13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07D7B605-C7AF-B12D-7E5E-75621DFEB05F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pic>
        <p:nvPicPr>
          <p:cNvPr id="15" name="Picture 1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857013C2-2790-E3BB-B55B-C3567EE7D80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85152" y="6303400"/>
            <a:ext cx="815464" cy="504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CE955A00-A887-0465-2463-CFB78A1CDB8E}"/>
              </a:ext>
            </a:extLst>
          </p:cNvPr>
          <p:cNvSpPr txBox="1"/>
          <p:nvPr/>
        </p:nvSpPr>
        <p:spPr>
          <a:xfrm>
            <a:off x="673362" y="4442964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</p:spTree>
    <p:extLst>
      <p:ext uri="{BB962C8B-B14F-4D97-AF65-F5344CB8AC3E}">
        <p14:creationId xmlns:p14="http://schemas.microsoft.com/office/powerpoint/2010/main" val="3364466100"/>
      </p:ext>
    </p:extLst>
  </p:cSld>
  <p:clrMapOvr>
    <a:masterClrMapping/>
  </p:clrMapOvr>
</p:sld>
</file>

<file path=ppt/slides/slide2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6AAE958-3BA4-BF1A-1CC7-3AC47C911B01}"/>
              </a:ext>
            </a:extLst>
          </p:cNvPr>
          <p:cNvSpPr/>
          <p:nvPr/>
        </p:nvSpPr>
        <p:spPr>
          <a:xfrm>
            <a:off x="5738070" y="151178"/>
            <a:ext cx="6063074" cy="6555642"/>
          </a:xfrm>
          <a:prstGeom prst="roundRect">
            <a:avLst>
              <a:gd name="adj" fmla="val 2821"/>
            </a:avLst>
          </a:prstGeom>
          <a:solidFill>
            <a:schemeClr val="accent5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9E7ABE28-3C4A-66BF-8659-096F024C090B}"/>
              </a:ext>
            </a:extLst>
          </p:cNvPr>
          <p:cNvSpPr txBox="1"/>
          <p:nvPr/>
        </p:nvSpPr>
        <p:spPr>
          <a:xfrm>
            <a:off x="5898865" y="151179"/>
            <a:ext cx="620753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 b="1"/>
              <a:t>TODO</a:t>
            </a:r>
            <a:br>
              <a:rPr lang="en-US" sz="1200" b="1"/>
            </a:br>
            <a:endParaRPr lang="en-US" sz="1200"/>
          </a:p>
          <a:p>
            <a:r>
              <a:rPr lang="en-US" sz="1200" b="1"/>
              <a:t>Phase 1: Create New Modal Structure</a:t>
            </a:r>
            <a:endParaRPr lang="en-US" sz="1200"/>
          </a:p>
          <a:p>
            <a:r>
              <a:rPr lang="en-US" sz="1200"/>
              <a:t>- [  ] Create new combined modal HTML structure</a:t>
            </a:r>
          </a:p>
          <a:p>
            <a:r>
              <a:rPr lang="en-US" sz="1200"/>
              <a:t>- [  ] Add Summary section for behavioral counts</a:t>
            </a:r>
          </a:p>
          <a:p>
            <a:r>
              <a:rPr lang="en-US" sz="1200"/>
              <a:t>- [  ] Add Question subpanel section</a:t>
            </a:r>
          </a:p>
          <a:p>
            <a:r>
              <a:rPr lang="en-US" sz="1200"/>
              <a:t>- [  ] Style the two-column layout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2: Build Question Subpanel</a:t>
            </a:r>
            <a:endParaRPr lang="en-US" sz="1200"/>
          </a:p>
          <a:p>
            <a:r>
              <a:rPr lang="en-US" sz="1200"/>
              <a:t>- [  ] Add "Number of days practiced" numeric input field</a:t>
            </a:r>
          </a:p>
          <a:p>
            <a:r>
              <a:rPr lang="en-US" sz="1200"/>
              <a:t>- [  ] Add "Did not collect" checkbox for days field</a:t>
            </a:r>
          </a:p>
          <a:p>
            <a:r>
              <a:rPr lang="en-US" sz="1200"/>
              <a:t>- [  ] Add "ECBI/WACB score" numeric input field </a:t>
            </a:r>
          </a:p>
          <a:p>
            <a:r>
              <a:rPr lang="en-US" sz="1200"/>
              <a:t>- [  ] Add "Did not administer" checkbox for score field</a:t>
            </a:r>
          </a:p>
          <a:p>
            <a:r>
              <a:rPr lang="en-US" sz="1200"/>
              <a:t>- [  ] Implement checkbox logic to disable inputs when checked</a:t>
            </a:r>
            <a:br>
              <a:rPr lang="en-US" sz="1200"/>
            </a:br>
            <a:endParaRPr lang="en-US" sz="1200"/>
          </a:p>
          <a:p>
            <a:r>
              <a:rPr lang="en-US" sz="1200" b="1"/>
              <a:t>Phase 3: Add Validation</a:t>
            </a:r>
            <a:endParaRPr lang="en-US" sz="1200"/>
          </a:p>
          <a:p>
            <a:r>
              <a:rPr lang="en-US" sz="1200"/>
              <a:t>- [  ] Validate that each question has either a number OR checkbox filled</a:t>
            </a:r>
          </a:p>
          <a:p>
            <a:r>
              <a:rPr lang="en-US" sz="1200"/>
              <a:t>- [  ] Show validation error messages if needed</a:t>
            </a:r>
          </a:p>
          <a:p>
            <a:r>
              <a:rPr lang="en-US" sz="1200"/>
              <a:t>- [  ] Prevent form submission until validation passes</a:t>
            </a:r>
            <a:br>
              <a:rPr lang="en-US" sz="1200"/>
            </a:br>
            <a:r>
              <a:rPr lang="en-US" sz="1200"/>
              <a:t> </a:t>
            </a:r>
          </a:p>
          <a:p>
            <a:r>
              <a:rPr lang="en-US" sz="1200" b="1"/>
              <a:t>Phase 4: Update Modal Behavior</a:t>
            </a:r>
            <a:endParaRPr lang="en-US" sz="1200"/>
          </a:p>
          <a:p>
            <a:r>
              <a:rPr lang="en-US" sz="1200"/>
              <a:t>- [  ] Replace old `showResults()` function to show new combined modal</a:t>
            </a:r>
          </a:p>
          <a:p>
            <a:r>
              <a:rPr lang="en-US" sz="1200"/>
              <a:t>- [  ] Populate Summary section with behavioral counts</a:t>
            </a:r>
          </a:p>
          <a:p>
            <a:r>
              <a:rPr lang="en-US" sz="1200"/>
              <a:t>- [  ] Replace old question flow with new form handling</a:t>
            </a:r>
          </a:p>
          <a:p>
            <a:endParaRPr lang="en-US" sz="1200"/>
          </a:p>
          <a:p>
            <a:r>
              <a:rPr lang="en-US" sz="1200" b="1"/>
              <a:t>Phase 5: Update Data Handling</a:t>
            </a:r>
            <a:endParaRPr lang="en-US" sz="1200"/>
          </a:p>
          <a:p>
            <a:r>
              <a:rPr lang="en-US" sz="1200"/>
              <a:t>- [  ] Update email content generation to use new question data</a:t>
            </a:r>
          </a:p>
          <a:p>
            <a:r>
              <a:rPr lang="en-US" sz="1200"/>
              <a:t>- [  ] Modify copy-to-clipboard to include new data format</a:t>
            </a:r>
          </a:p>
          <a:p>
            <a:r>
              <a:rPr lang="en-US" sz="1200"/>
              <a:t>- [  ] Combine copy + email actions into single button click</a:t>
            </a:r>
          </a:p>
          <a:p>
            <a:endParaRPr lang="en-US" sz="1200"/>
          </a:p>
          <a:p>
            <a:r>
              <a:rPr lang="en-US" sz="1200" b="1"/>
              <a:t>Phase 6: Clean Up</a:t>
            </a:r>
            <a:endParaRPr lang="en-US" sz="1200"/>
          </a:p>
          <a:p>
            <a:r>
              <a:rPr lang="en-US" sz="1200"/>
              <a:t>- [  ] Remove old results modal HTML</a:t>
            </a:r>
          </a:p>
          <a:p>
            <a:r>
              <a:rPr lang="en-US" sz="1200"/>
              <a:t>- [  ] Remove old question modal HTML</a:t>
            </a:r>
          </a:p>
          <a:p>
            <a:r>
              <a:rPr lang="en-US" sz="1200"/>
              <a:t>- [  ] Remove old question flow JavaScript functions</a:t>
            </a:r>
          </a:p>
          <a:p>
            <a:r>
              <a:rPr lang="en-US" sz="1200"/>
              <a:t>- [  ] Test the complete flow: Start → Count → Timer expires → New modal → Copy &amp; Email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6CDF141-7F5B-3F1D-A1CF-052AD362BD89}"/>
              </a:ext>
            </a:extLst>
          </p:cNvPr>
          <p:cNvSpPr txBox="1"/>
          <p:nvPr/>
        </p:nvSpPr>
        <p:spPr>
          <a:xfrm>
            <a:off x="257837" y="210771"/>
            <a:ext cx="255510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todo.md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19F096AF-E18C-AE05-8CBF-956DCF19923E}"/>
              </a:ext>
            </a:extLst>
          </p:cNvPr>
          <p:cNvSpPr txBox="1"/>
          <p:nvPr/>
        </p:nvSpPr>
        <p:spPr>
          <a:xfrm>
            <a:off x="689604" y="2967334"/>
            <a:ext cx="424667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“Follow these series of steps...”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4B211E2E-C758-18B8-DF77-BB0B4E750D3E}"/>
              </a:ext>
            </a:extLst>
          </p:cNvPr>
          <p:cNvSpPr txBox="1"/>
          <p:nvPr/>
        </p:nvSpPr>
        <p:spPr>
          <a:xfrm>
            <a:off x="1934031" y="846317"/>
            <a:ext cx="2401619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focus mechanism,</a:t>
            </a:r>
          </a:p>
          <a:p>
            <a:r>
              <a:rPr lang="en-US" sz="2400">
                <a:solidFill>
                  <a:schemeClr val="accent5">
                    <a:lumMod val="75000"/>
                  </a:schemeClr>
                </a:solidFill>
                <a:latin typeface="Ink Free" panose="03080402000500000000" pitchFamily="66" charset="0"/>
              </a:rPr>
              <a:t>short-lived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45BBF4A-4A2D-35F4-2241-53F1BFB925DF}"/>
              </a:ext>
            </a:extLst>
          </p:cNvPr>
          <p:cNvSpPr txBox="1"/>
          <p:nvPr/>
        </p:nvSpPr>
        <p:spPr>
          <a:xfrm>
            <a:off x="2288334" y="5366976"/>
            <a:ext cx="353013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highlight>
                  <a:srgbClr val="FFFF00"/>
                </a:highlight>
              </a:rPr>
              <a:t>really powerful way to help focus AI</a:t>
            </a:r>
          </a:p>
        </p:txBody>
      </p:sp>
      <p:grpSp>
        <p:nvGrpSpPr>
          <p:cNvPr id="7" name="Group 6">
            <a:extLst>
              <a:ext uri="{FF2B5EF4-FFF2-40B4-BE49-F238E27FC236}">
                <a16:creationId xmlns:a16="http://schemas.microsoft.com/office/drawing/2014/main" id="{F0128227-D6E2-527D-3684-EDE785D05D88}"/>
              </a:ext>
            </a:extLst>
          </p:cNvPr>
          <p:cNvGrpSpPr/>
          <p:nvPr/>
        </p:nvGrpSpPr>
        <p:grpSpPr>
          <a:xfrm>
            <a:off x="324416" y="4979320"/>
            <a:ext cx="1364427" cy="1563559"/>
            <a:chOff x="2377536" y="1718605"/>
            <a:chExt cx="1364427" cy="1563559"/>
          </a:xfrm>
        </p:grpSpPr>
        <p:sp>
          <p:nvSpPr>
            <p:cNvPr id="9" name="Rounded Rectangle 8">
              <a:extLst>
                <a:ext uri="{FF2B5EF4-FFF2-40B4-BE49-F238E27FC236}">
                  <a16:creationId xmlns:a16="http://schemas.microsoft.com/office/drawing/2014/main" id="{DBA4ACDD-8C0B-3401-A64D-52562935139B}"/>
                </a:ext>
              </a:extLst>
            </p:cNvPr>
            <p:cNvSpPr/>
            <p:nvPr/>
          </p:nvSpPr>
          <p:spPr>
            <a:xfrm>
              <a:off x="2426971" y="1718605"/>
              <a:ext cx="1265559" cy="1563559"/>
            </a:xfrm>
            <a:prstGeom prst="roundRect">
              <a:avLst>
                <a:gd name="adj" fmla="val 9104"/>
              </a:avLst>
            </a:prstGeom>
            <a:noFill/>
            <a:ln>
              <a:solidFill>
                <a:schemeClr val="tx1">
                  <a:lumMod val="50000"/>
                  <a:lumOff val="50000"/>
                </a:schemeClr>
              </a:solidFill>
              <a:extLst>
                <a:ext uri="{C807C97D-BFC1-408E-A445-0C87EB9F89A2}">
                  <ask:lineSketchStyleProps xmlns:ask="http://schemas.microsoft.com/office/drawing/2018/sketchyshapes" sd="1219033472">
                    <a:custGeom>
                      <a:avLst/>
                      <a:gdLst>
                        <a:gd name="connsiteX0" fmla="*/ 0 w 998291"/>
                        <a:gd name="connsiteY0" fmla="*/ 90884 h 1367406"/>
                        <a:gd name="connsiteX1" fmla="*/ 90884 w 998291"/>
                        <a:gd name="connsiteY1" fmla="*/ 0 h 1367406"/>
                        <a:gd name="connsiteX2" fmla="*/ 515476 w 998291"/>
                        <a:gd name="connsiteY2" fmla="*/ 0 h 1367406"/>
                        <a:gd name="connsiteX3" fmla="*/ 907407 w 998291"/>
                        <a:gd name="connsiteY3" fmla="*/ 0 h 1367406"/>
                        <a:gd name="connsiteX4" fmla="*/ 998291 w 998291"/>
                        <a:gd name="connsiteY4" fmla="*/ 90884 h 1367406"/>
                        <a:gd name="connsiteX5" fmla="*/ 998291 w 998291"/>
                        <a:gd name="connsiteY5" fmla="*/ 659990 h 1367406"/>
                        <a:gd name="connsiteX6" fmla="*/ 998291 w 998291"/>
                        <a:gd name="connsiteY6" fmla="*/ 1276522 h 1367406"/>
                        <a:gd name="connsiteX7" fmla="*/ 907407 w 998291"/>
                        <a:gd name="connsiteY7" fmla="*/ 1367406 h 1367406"/>
                        <a:gd name="connsiteX8" fmla="*/ 515476 w 998291"/>
                        <a:gd name="connsiteY8" fmla="*/ 1367406 h 1367406"/>
                        <a:gd name="connsiteX9" fmla="*/ 90884 w 998291"/>
                        <a:gd name="connsiteY9" fmla="*/ 1367406 h 1367406"/>
                        <a:gd name="connsiteX10" fmla="*/ 0 w 998291"/>
                        <a:gd name="connsiteY10" fmla="*/ 1276522 h 1367406"/>
                        <a:gd name="connsiteX11" fmla="*/ 0 w 998291"/>
                        <a:gd name="connsiteY11" fmla="*/ 719272 h 1367406"/>
                        <a:gd name="connsiteX12" fmla="*/ 0 w 998291"/>
                        <a:gd name="connsiteY12" fmla="*/ 90884 h 1367406"/>
                      </a:gdLst>
                      <a:ahLst/>
                      <a:cxnLst>
                        <a:cxn ang="0">
                          <a:pos x="connsiteX0" y="connsiteY0"/>
                        </a:cxn>
                        <a:cxn ang="0">
                          <a:pos x="connsiteX1" y="connsiteY1"/>
                        </a:cxn>
                        <a:cxn ang="0">
                          <a:pos x="connsiteX2" y="connsiteY2"/>
                        </a:cxn>
                        <a:cxn ang="0">
                          <a:pos x="connsiteX3" y="connsiteY3"/>
                        </a:cxn>
                        <a:cxn ang="0">
                          <a:pos x="connsiteX4" y="connsiteY4"/>
                        </a:cxn>
                        <a:cxn ang="0">
                          <a:pos x="connsiteX5" y="connsiteY5"/>
                        </a:cxn>
                        <a:cxn ang="0">
                          <a:pos x="connsiteX6" y="connsiteY6"/>
                        </a:cxn>
                        <a:cxn ang="0">
                          <a:pos x="connsiteX7" y="connsiteY7"/>
                        </a:cxn>
                        <a:cxn ang="0">
                          <a:pos x="connsiteX8" y="connsiteY8"/>
                        </a:cxn>
                        <a:cxn ang="0">
                          <a:pos x="connsiteX9" y="connsiteY9"/>
                        </a:cxn>
                        <a:cxn ang="0">
                          <a:pos x="connsiteX10" y="connsiteY10"/>
                        </a:cxn>
                        <a:cxn ang="0">
                          <a:pos x="connsiteX11" y="connsiteY11"/>
                        </a:cxn>
                        <a:cxn ang="0">
                          <a:pos x="connsiteX12" y="connsiteY12"/>
                        </a:cxn>
                      </a:cxnLst>
                      <a:rect l="l" t="t" r="r" b="b"/>
                      <a:pathLst>
                        <a:path w="998291" h="1367406" extrusionOk="0">
                          <a:moveTo>
                            <a:pt x="0" y="90884"/>
                          </a:moveTo>
                          <a:cubicBezTo>
                            <a:pt x="-8898" y="35202"/>
                            <a:pt x="34742" y="2232"/>
                            <a:pt x="90884" y="0"/>
                          </a:cubicBezTo>
                          <a:cubicBezTo>
                            <a:pt x="219705" y="-33643"/>
                            <a:pt x="352849" y="24645"/>
                            <a:pt x="515476" y="0"/>
                          </a:cubicBezTo>
                          <a:cubicBezTo>
                            <a:pt x="678103" y="-24645"/>
                            <a:pt x="775861" y="34792"/>
                            <a:pt x="907407" y="0"/>
                          </a:cubicBezTo>
                          <a:cubicBezTo>
                            <a:pt x="947285" y="-5644"/>
                            <a:pt x="1003708" y="43278"/>
                            <a:pt x="998291" y="90884"/>
                          </a:cubicBezTo>
                          <a:cubicBezTo>
                            <a:pt x="1057561" y="208398"/>
                            <a:pt x="939557" y="546039"/>
                            <a:pt x="998291" y="659990"/>
                          </a:cubicBezTo>
                          <a:cubicBezTo>
                            <a:pt x="1057025" y="773941"/>
                            <a:pt x="980424" y="1009464"/>
                            <a:pt x="998291" y="1276522"/>
                          </a:cubicBezTo>
                          <a:cubicBezTo>
                            <a:pt x="997730" y="1321366"/>
                            <a:pt x="956778" y="1368550"/>
                            <a:pt x="907407" y="1367406"/>
                          </a:cubicBezTo>
                          <a:cubicBezTo>
                            <a:pt x="739103" y="1395719"/>
                            <a:pt x="617165" y="1341822"/>
                            <a:pt x="515476" y="1367406"/>
                          </a:cubicBezTo>
                          <a:cubicBezTo>
                            <a:pt x="413787" y="1392990"/>
                            <a:pt x="237313" y="1333118"/>
                            <a:pt x="90884" y="1367406"/>
                          </a:cubicBezTo>
                          <a:cubicBezTo>
                            <a:pt x="46657" y="1376289"/>
                            <a:pt x="1418" y="1341403"/>
                            <a:pt x="0" y="1276522"/>
                          </a:cubicBezTo>
                          <a:cubicBezTo>
                            <a:pt x="-33763" y="1078142"/>
                            <a:pt x="9494" y="945712"/>
                            <a:pt x="0" y="719272"/>
                          </a:cubicBezTo>
                          <a:cubicBezTo>
                            <a:pt x="-9494" y="492832"/>
                            <a:pt x="58488" y="240897"/>
                            <a:pt x="0" y="90884"/>
                          </a:cubicBezTo>
                          <a:close/>
                        </a:path>
                      </a:pathLst>
                    </a:custGeom>
                    <ask:type>
                      <ask:lineSketchNon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18179E48-5CA4-689E-7D43-5607BEEECAA8}"/>
                </a:ext>
              </a:extLst>
            </p:cNvPr>
            <p:cNvSpPr txBox="1"/>
            <p:nvPr/>
          </p:nvSpPr>
          <p:spPr>
            <a:xfrm>
              <a:off x="2377536" y="2233007"/>
              <a:ext cx="136442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>
                  <a:solidFill>
                    <a:srgbClr val="0070C0"/>
                  </a:solidFill>
                </a:rPr>
                <a:t>Temporary</a:t>
              </a:r>
            </a:p>
            <a:p>
              <a:pPr algn="ctr"/>
              <a:r>
                <a:rPr lang="en-US">
                  <a:solidFill>
                    <a:srgbClr val="0070C0"/>
                  </a:solidFill>
                </a:rPr>
                <a:t>files</a:t>
              </a:r>
            </a:p>
          </p:txBody>
        </p:sp>
      </p:grpSp>
      <p:pic>
        <p:nvPicPr>
          <p:cNvPr id="11" name="Picture 10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487F5EF1-D7F5-00A8-9078-EAAEEDA2C0B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7998" y="5060787"/>
            <a:ext cx="275220" cy="306189"/>
          </a:xfrm>
          <a:prstGeom prst="rect">
            <a:avLst/>
          </a:prstGeom>
        </p:spPr>
      </p:pic>
      <p:pic>
        <p:nvPicPr>
          <p:cNvPr id="12" name="Picture 11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7522DED6-E86D-AA4F-7054-5D1795EBA03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31678" y="6202009"/>
            <a:ext cx="815464" cy="504811"/>
          </a:xfrm>
          <a:prstGeom prst="rect">
            <a:avLst/>
          </a:prstGeom>
        </p:spPr>
      </p:pic>
      <p:grpSp>
        <p:nvGrpSpPr>
          <p:cNvPr id="13" name="Group 12">
            <a:extLst>
              <a:ext uri="{FF2B5EF4-FFF2-40B4-BE49-F238E27FC236}">
                <a16:creationId xmlns:a16="http://schemas.microsoft.com/office/drawing/2014/main" id="{379E7F92-EF1D-ED03-5A55-81BE2311FC9A}"/>
              </a:ext>
            </a:extLst>
          </p:cNvPr>
          <p:cNvGrpSpPr/>
          <p:nvPr/>
        </p:nvGrpSpPr>
        <p:grpSpPr>
          <a:xfrm>
            <a:off x="138634" y="4296011"/>
            <a:ext cx="543769" cy="663802"/>
            <a:chOff x="9461137" y="2018688"/>
            <a:chExt cx="543769" cy="663802"/>
          </a:xfrm>
        </p:grpSpPr>
        <p:pic>
          <p:nvPicPr>
            <p:cNvPr id="14" name="Picture 1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C270C654-FFB8-1C57-31B7-0310791E292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15" name="Picture 14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75D882B7-140E-102E-0AE2-C1CC35BB0F5C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67918BE7-8EF4-B417-4194-A177FF2F41E4}"/>
              </a:ext>
            </a:extLst>
          </p:cNvPr>
          <p:cNvSpPr txBox="1"/>
          <p:nvPr/>
        </p:nvSpPr>
        <p:spPr>
          <a:xfrm>
            <a:off x="703218" y="4323613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</p:spTree>
    <p:extLst>
      <p:ext uri="{BB962C8B-B14F-4D97-AF65-F5344CB8AC3E}">
        <p14:creationId xmlns:p14="http://schemas.microsoft.com/office/powerpoint/2010/main" val="712065097"/>
      </p:ext>
    </p:extLst>
  </p:cSld>
  <p:clrMapOvr>
    <a:masterClrMapping/>
  </p:clrMapOvr>
</p:sld>
</file>

<file path=ppt/slides/slide2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01DFED9-DEB0-5D9C-35F5-9A5D956F21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4C5C5CEB-92E6-4893-C565-B7742BD59AE3}"/>
              </a:ext>
            </a:extLst>
          </p:cNvPr>
          <p:cNvSpPr txBox="1"/>
          <p:nvPr/>
        </p:nvSpPr>
        <p:spPr>
          <a:xfrm>
            <a:off x="1975457" y="302359"/>
            <a:ext cx="8241085" cy="65556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AI Configuration (Auto-loaded)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├── ~/.claude/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└── CLAUDE.md                  # Global rules - always loaded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CLAUDE.md                  # Project rules - loaded in project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frontend/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CLAUDE.md              # Folder-specific rules</a:t>
            </a:r>
          </a:p>
          <a:p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Project Documentation (On-demand reference)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project/docs/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context/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project.md             # What this is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architecture.md        # How it's built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technical_stack.md     # What we use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map.md                 # Where things are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workspace/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todo.md                # Current tasks (delete after)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feature_a.md           # Feature context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spike.md               # Exploration notes (temporary)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roadmap.md             # Future plans (semi-permanent)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backlog.md             # Task queue (semi-permanent)</a:t>
            </a:r>
            <a:b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</a:br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Reference Library (On-demand references)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 ~/.claude/commands/_/          </a:t>
            </a:r>
            <a:r>
              <a:rPr lang="en-US" sz="1200">
                <a:solidFill>
                  <a:srgbClr val="C0000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# slash commands 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preferences/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python_style.md        # /python_style - How I like Python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bash.md                # /bash - My bash preferences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├── how_to/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nullables.md           # /nullables - Teaching: how to do nullables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├── uv.md                  # /uv - Teaching: how to use UV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│   └── approval_tests.md      # /approval_tests - Teaching: approval testing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└── processes/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├── tdd.md                 # /tdd - Algorithm: TDD steps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└── refactoring.md         # /refactoring - Algorithm: refactoring</a:t>
            </a:r>
          </a:p>
          <a:p>
            <a:endParaRPr lang="en-US" sz="120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pic>
        <p:nvPicPr>
          <p:cNvPr id="2" name="Picture 1" descr="A black and white flag with a check mark&#10;&#10;AI-generated content may be incorrect.">
            <a:extLst>
              <a:ext uri="{FF2B5EF4-FFF2-40B4-BE49-F238E27FC236}">
                <a16:creationId xmlns:a16="http://schemas.microsoft.com/office/drawing/2014/main" id="{766B4AA8-57BE-7210-A63B-3C6DF6F2E9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0102" y="361894"/>
            <a:ext cx="477820" cy="585958"/>
          </a:xfrm>
          <a:prstGeom prst="rect">
            <a:avLst/>
          </a:prstGeom>
        </p:spPr>
      </p:pic>
      <p:pic>
        <p:nvPicPr>
          <p:cNvPr id="5" name="Picture 4" descr="A black and white drawing of a tent&#10;&#10;AI-generated content may be incorrect.">
            <a:extLst>
              <a:ext uri="{FF2B5EF4-FFF2-40B4-BE49-F238E27FC236}">
                <a16:creationId xmlns:a16="http://schemas.microsoft.com/office/drawing/2014/main" id="{63011B22-8C1A-6C94-B3E2-EB471D6B17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9495" y="1832931"/>
            <a:ext cx="815464" cy="504811"/>
          </a:xfrm>
          <a:prstGeom prst="rect">
            <a:avLst/>
          </a:prstGeom>
        </p:spPr>
      </p:pic>
      <p:pic>
        <p:nvPicPr>
          <p:cNvPr id="13" name="Picture 12" descr="A black and white map of mountains&#10;&#10;AI-generated content may be incorrect.">
            <a:extLst>
              <a:ext uri="{FF2B5EF4-FFF2-40B4-BE49-F238E27FC236}">
                <a16:creationId xmlns:a16="http://schemas.microsoft.com/office/drawing/2014/main" id="{F47F5172-B00D-2941-9186-A3E5D99560C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887981" y="2290918"/>
            <a:ext cx="694808" cy="576182"/>
          </a:xfrm>
          <a:prstGeom prst="rect">
            <a:avLst/>
          </a:prstGeom>
        </p:spPr>
      </p:pic>
      <p:pic>
        <p:nvPicPr>
          <p:cNvPr id="17" name="Picture 16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A09BC956-BA75-3246-8EA9-83E421F498A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466723" y="5963061"/>
            <a:ext cx="740298" cy="531878"/>
          </a:xfrm>
          <a:prstGeom prst="rect">
            <a:avLst/>
          </a:prstGeom>
        </p:spPr>
      </p:pic>
      <p:pic>
        <p:nvPicPr>
          <p:cNvPr id="18" name="Picture 17" descr="A paper with a pin on it&#10;&#10;AI-generated content may be incorrect.">
            <a:extLst>
              <a:ext uri="{FF2B5EF4-FFF2-40B4-BE49-F238E27FC236}">
                <a16:creationId xmlns:a16="http://schemas.microsoft.com/office/drawing/2014/main" id="{0D7A717F-8D58-34F4-DBE5-8090259605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920511" y="2170159"/>
            <a:ext cx="573021" cy="696941"/>
          </a:xfrm>
          <a:prstGeom prst="rect">
            <a:avLst/>
          </a:prstGeom>
        </p:spPr>
      </p:pic>
      <p:pic>
        <p:nvPicPr>
          <p:cNvPr id="19" name="Picture 18" descr="A sketch of a notebook with a path and flag&#10;&#10;AI-generated content may be incorrect.">
            <a:extLst>
              <a:ext uri="{FF2B5EF4-FFF2-40B4-BE49-F238E27FC236}">
                <a16:creationId xmlns:a16="http://schemas.microsoft.com/office/drawing/2014/main" id="{20E8C988-B692-7371-413C-23CC2D886DD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917981" y="3103787"/>
            <a:ext cx="526170" cy="650426"/>
          </a:xfrm>
          <a:prstGeom prst="rect">
            <a:avLst/>
          </a:prstGeom>
        </p:spPr>
      </p:pic>
      <p:grpSp>
        <p:nvGrpSpPr>
          <p:cNvPr id="20" name="Group 19">
            <a:extLst>
              <a:ext uri="{FF2B5EF4-FFF2-40B4-BE49-F238E27FC236}">
                <a16:creationId xmlns:a16="http://schemas.microsoft.com/office/drawing/2014/main" id="{420EA52A-8BC4-3967-53F9-39FCB0BCEC8A}"/>
              </a:ext>
            </a:extLst>
          </p:cNvPr>
          <p:cNvGrpSpPr/>
          <p:nvPr/>
        </p:nvGrpSpPr>
        <p:grpSpPr>
          <a:xfrm rot="20818454">
            <a:off x="9925902" y="3027587"/>
            <a:ext cx="649405" cy="802826"/>
            <a:chOff x="809455" y="3429000"/>
            <a:chExt cx="831347" cy="918481"/>
          </a:xfrm>
        </p:grpSpPr>
        <p:pic>
          <p:nvPicPr>
            <p:cNvPr id="21" name="Picture 20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6AF046D7-B644-9482-A555-B5241725B9E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B7D7B67F-127F-334B-7276-78F8FBE03567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8C7CE1FA-6022-4DC1-C65F-07506F259BEE}"/>
              </a:ext>
            </a:extLst>
          </p:cNvPr>
          <p:cNvGrpSpPr/>
          <p:nvPr/>
        </p:nvGrpSpPr>
        <p:grpSpPr>
          <a:xfrm>
            <a:off x="10466723" y="4770561"/>
            <a:ext cx="512535" cy="610774"/>
            <a:chOff x="809455" y="3429000"/>
            <a:chExt cx="831347" cy="918481"/>
          </a:xfrm>
        </p:grpSpPr>
        <p:pic>
          <p:nvPicPr>
            <p:cNvPr id="27" name="Picture 26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2A17BCF2-3C97-FD1B-51BC-0AC3BD194BDB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8" name="Picture 27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07B8F6B5-EF59-EED2-66BA-C0E375BDC7F6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pic>
        <p:nvPicPr>
          <p:cNvPr id="29" name="Picture 28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D8B178D-5B44-534D-2FC8-76459FB5018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4720" y="4359862"/>
            <a:ext cx="556044" cy="5996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304335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488AF-C270-489F-EB11-0D4CA985A4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nd rules">
            <a:extLst>
              <a:ext uri="{FF2B5EF4-FFF2-40B4-BE49-F238E27FC236}">
                <a16:creationId xmlns:a16="http://schemas.microsoft.com/office/drawing/2014/main" id="{7966A5AE-1733-15FF-2701-B29D021DD5BB}"/>
              </a:ext>
            </a:extLst>
          </p:cNvPr>
          <p:cNvGrpSpPr/>
          <p:nvPr/>
        </p:nvGrpSpPr>
        <p:grpSpPr>
          <a:xfrm>
            <a:off x="658508" y="434413"/>
            <a:ext cx="4195554" cy="982423"/>
            <a:chOff x="1479264" y="1385104"/>
            <a:chExt cx="4195554" cy="982423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CA0A102B-E9CF-01A3-E485-53A7212407BE}"/>
                </a:ext>
              </a:extLst>
            </p:cNvPr>
            <p:cNvSpPr txBox="1"/>
            <p:nvPr/>
          </p:nvSpPr>
          <p:spPr>
            <a:xfrm>
              <a:off x="2449480" y="1553149"/>
              <a:ext cx="3225338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Ground rules</a:t>
              </a:r>
            </a:p>
          </p:txBody>
        </p:sp>
        <p:pic>
          <p:nvPicPr>
            <p:cNvPr id="22" name="Picture 21" descr="A black and white flag with a check mark&#10;&#10;AI-generated content may be incorrect.">
              <a:extLst>
                <a:ext uri="{FF2B5EF4-FFF2-40B4-BE49-F238E27FC236}">
                  <a16:creationId xmlns:a16="http://schemas.microsoft.com/office/drawing/2014/main" id="{3712E6F2-AFC8-A3B0-018A-1CE6E4F48818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479264" y="1385104"/>
              <a:ext cx="801117" cy="982423"/>
            </a:xfrm>
            <a:prstGeom prst="rect">
              <a:avLst/>
            </a:prstGeom>
          </p:spPr>
        </p:pic>
      </p:grpSp>
      <p:sp>
        <p:nvSpPr>
          <p:cNvPr id="43" name="TextBox 42">
            <a:extLst>
              <a:ext uri="{FF2B5EF4-FFF2-40B4-BE49-F238E27FC236}">
                <a16:creationId xmlns:a16="http://schemas.microsoft.com/office/drawing/2014/main" id="{8AD9B275-2AE0-72F5-79BF-DFCA3F2B4DE6}"/>
              </a:ext>
            </a:extLst>
          </p:cNvPr>
          <p:cNvSpPr txBox="1"/>
          <p:nvPr/>
        </p:nvSpPr>
        <p:spPr>
          <a:xfrm>
            <a:off x="3300251" y="1065945"/>
            <a:ext cx="11054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684673C-EA16-9D1E-69FD-EFBDC872ACE7}"/>
              </a:ext>
            </a:extLst>
          </p:cNvPr>
          <p:cNvSpPr txBox="1"/>
          <p:nvPr/>
        </p:nvSpPr>
        <p:spPr>
          <a:xfrm>
            <a:off x="8580986" y="5058088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user-level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8CC07A7C-C286-E335-A05E-27AA8A1BB78F}"/>
              </a:ext>
            </a:extLst>
          </p:cNvPr>
          <p:cNvSpPr txBox="1"/>
          <p:nvPr/>
        </p:nvSpPr>
        <p:spPr>
          <a:xfrm>
            <a:off x="8439884" y="5727175"/>
            <a:ext cx="136608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project-level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8" name="Group 7">
            <a:extLst>
              <a:ext uri="{FF2B5EF4-FFF2-40B4-BE49-F238E27FC236}">
                <a16:creationId xmlns:a16="http://schemas.microsoft.com/office/drawing/2014/main" id="{161C2DC7-1CF8-17C5-7E13-F3DF706B66F2}"/>
              </a:ext>
            </a:extLst>
          </p:cNvPr>
          <p:cNvGrpSpPr/>
          <p:nvPr/>
        </p:nvGrpSpPr>
        <p:grpSpPr>
          <a:xfrm>
            <a:off x="1239983" y="2567575"/>
            <a:ext cx="2690160" cy="3856012"/>
            <a:chOff x="4560899" y="2423989"/>
            <a:chExt cx="2789343" cy="4129804"/>
          </a:xfrm>
        </p:grpSpPr>
        <p:sp>
          <p:nvSpPr>
            <p:cNvPr id="62" name="Rectangle 61">
              <a:extLst>
                <a:ext uri="{FF2B5EF4-FFF2-40B4-BE49-F238E27FC236}">
                  <a16:creationId xmlns:a16="http://schemas.microsoft.com/office/drawing/2014/main" id="{A7EB4739-486A-A7D7-EF51-29B7ADD1F678}"/>
                </a:ext>
              </a:extLst>
            </p:cNvPr>
            <p:cNvSpPr/>
            <p:nvPr/>
          </p:nvSpPr>
          <p:spPr>
            <a:xfrm>
              <a:off x="4560899" y="2843529"/>
              <a:ext cx="2789343" cy="422036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>
                  <a:solidFill>
                    <a:schemeClr val="tx1"/>
                  </a:solidFill>
                  <a:latin typeface="Ink Free" panose="03080402000500000000" pitchFamily="66" charset="0"/>
                </a:rPr>
                <a:t>ground rules</a:t>
              </a:r>
            </a:p>
          </p:txBody>
        </p:sp>
        <p:grpSp>
          <p:nvGrpSpPr>
            <p:cNvPr id="74" name="context window">
              <a:extLst>
                <a:ext uri="{FF2B5EF4-FFF2-40B4-BE49-F238E27FC236}">
                  <a16:creationId xmlns:a16="http://schemas.microsoft.com/office/drawing/2014/main" id="{5E60EAF1-8AC3-4D85-D6B7-8AD7C013DB98}"/>
                </a:ext>
              </a:extLst>
            </p:cNvPr>
            <p:cNvGrpSpPr/>
            <p:nvPr/>
          </p:nvGrpSpPr>
          <p:grpSpPr>
            <a:xfrm>
              <a:off x="4560899" y="2423989"/>
              <a:ext cx="2789343" cy="4129804"/>
              <a:chOff x="4560899" y="2423989"/>
              <a:chExt cx="2789343" cy="4129804"/>
            </a:xfrm>
          </p:grpSpPr>
          <p:sp>
            <p:nvSpPr>
              <p:cNvPr id="66" name="TextBox 65">
                <a:extLst>
                  <a:ext uri="{FF2B5EF4-FFF2-40B4-BE49-F238E27FC236}">
                    <a16:creationId xmlns:a16="http://schemas.microsoft.com/office/drawing/2014/main" id="{66FE83C2-8223-5626-10A5-15B6CC281A43}"/>
                  </a:ext>
                </a:extLst>
              </p:cNvPr>
              <p:cNvSpPr txBox="1"/>
              <p:nvPr/>
            </p:nvSpPr>
            <p:spPr>
              <a:xfrm>
                <a:off x="5045800" y="2423989"/>
                <a:ext cx="1822935" cy="400110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 sz="2000">
                    <a:latin typeface="Ink Free" panose="03080402000500000000" pitchFamily="66" charset="0"/>
                  </a:rPr>
                  <a:t>context window</a:t>
                </a:r>
              </a:p>
            </p:txBody>
          </p:sp>
          <p:sp>
            <p:nvSpPr>
              <p:cNvPr id="61" name="Rectangle 60">
                <a:extLst>
                  <a:ext uri="{FF2B5EF4-FFF2-40B4-BE49-F238E27FC236}">
                    <a16:creationId xmlns:a16="http://schemas.microsoft.com/office/drawing/2014/main" id="{A577A003-68E9-DDCE-3141-FB21587FE7C1}"/>
                  </a:ext>
                </a:extLst>
              </p:cNvPr>
              <p:cNvSpPr/>
              <p:nvPr/>
            </p:nvSpPr>
            <p:spPr>
              <a:xfrm>
                <a:off x="4560899" y="2843262"/>
                <a:ext cx="2789343" cy="3710531"/>
              </a:xfrm>
              <a:prstGeom prst="rect">
                <a:avLst/>
              </a:prstGeom>
              <a:noFill/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Ink Free" panose="03080402000500000000" pitchFamily="66" charset="0"/>
                </a:endParaRPr>
              </a:p>
            </p:txBody>
          </p:sp>
        </p:grpSp>
      </p:grpSp>
      <p:grpSp>
        <p:nvGrpSpPr>
          <p:cNvPr id="3" name="Group 2">
            <a:extLst>
              <a:ext uri="{FF2B5EF4-FFF2-40B4-BE49-F238E27FC236}">
                <a16:creationId xmlns:a16="http://schemas.microsoft.com/office/drawing/2014/main" id="{2C1AE41B-E388-6F04-80D4-6113FE8AE8D0}"/>
              </a:ext>
            </a:extLst>
          </p:cNvPr>
          <p:cNvGrpSpPr/>
          <p:nvPr/>
        </p:nvGrpSpPr>
        <p:grpSpPr>
          <a:xfrm>
            <a:off x="7606193" y="2623278"/>
            <a:ext cx="2789344" cy="1460157"/>
            <a:chOff x="4026182" y="2402733"/>
            <a:chExt cx="3608680" cy="195285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6A68F4FA-F97D-A858-04C9-2CD25DF773FD}"/>
                </a:ext>
              </a:extLst>
            </p:cNvPr>
            <p:cNvSpPr txBox="1"/>
            <p:nvPr/>
          </p:nvSpPr>
          <p:spPr>
            <a:xfrm>
              <a:off x="4026182" y="2878256"/>
              <a:ext cx="3608680" cy="1477328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Genetric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AGENTS.md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 Code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CLAUDE.md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Cursor  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.cursorrules</a:t>
              </a:r>
            </a:p>
            <a:p>
              <a: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Windsurf    </a:t>
              </a: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.windsurf</a:t>
              </a:r>
              <a:br>
                <a:rPr lang="en-US">
                  <a:latin typeface="Fira Code" pitchFamily="49" charset="0"/>
                  <a:ea typeface="Fira Code" pitchFamily="49" charset="0"/>
                  <a:cs typeface="Fira Code" pitchFamily="49" charset="0"/>
                </a:rPr>
              </a:br>
              <a:r>
                <a:rPr lang="en-US">
                  <a:solidFill>
                    <a:schemeClr val="tx1">
                      <a:lumMod val="50000"/>
                      <a:lumOff val="50000"/>
                    </a:schemeClr>
                  </a:solidFill>
                  <a:latin typeface="Fira Code" pitchFamily="49" charset="0"/>
                  <a:ea typeface="Fira Code" pitchFamily="49" charset="0"/>
                  <a:cs typeface="Fira Code" pitchFamily="49" charset="0"/>
                </a:rPr>
                <a:t>...</a:t>
              </a:r>
            </a:p>
          </p:txBody>
        </p:sp>
        <p:sp>
          <p:nvSpPr>
            <p:cNvPr id="5" name="TextBox 4">
              <a:extLst>
                <a:ext uri="{FF2B5EF4-FFF2-40B4-BE49-F238E27FC236}">
                  <a16:creationId xmlns:a16="http://schemas.microsoft.com/office/drawing/2014/main" id="{44284580-E64A-015D-5880-62FCE75C8745}"/>
                </a:ext>
              </a:extLst>
            </p:cNvPr>
            <p:cNvSpPr txBox="1"/>
            <p:nvPr/>
          </p:nvSpPr>
          <p:spPr>
            <a:xfrm>
              <a:off x="4596851" y="2402733"/>
              <a:ext cx="2467342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b="1">
                  <a:latin typeface="Fira Code" pitchFamily="49" charset="0"/>
                  <a:ea typeface="Fira Code" pitchFamily="49" charset="0"/>
                  <a:cs typeface="Fira Code" pitchFamily="49" charset="0"/>
                </a:rPr>
                <a:t>Implementations:</a:t>
              </a:r>
              <a:endParaRPr lang="en-US" b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4287B5B0-2FED-16C3-C32F-FCF48242F942}"/>
              </a:ext>
            </a:extLst>
          </p:cNvPr>
          <p:cNvSpPr txBox="1"/>
          <p:nvPr/>
        </p:nvSpPr>
        <p:spPr>
          <a:xfrm>
            <a:off x="8948875" y="5417677"/>
            <a:ext cx="3802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or</a:t>
            </a:r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46423085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6A4755-ACB2-61BC-6F0C-34890D6506B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0BDA85-6537-79EF-C9F4-05CAA5196DB7}"/>
              </a:ext>
            </a:extLst>
          </p:cNvPr>
          <p:cNvSpPr txBox="1"/>
          <p:nvPr/>
        </p:nvSpPr>
        <p:spPr>
          <a:xfrm>
            <a:off x="3458718" y="2977008"/>
            <a:ext cx="5303118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#4) </a:t>
            </a:r>
            <a:r>
              <a:rPr lang="en-US" sz="4400"/>
              <a:t>Extract Knowledge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4332650-3E0F-0A88-4E98-EDF736F3BF75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4A98DBF7-1BF0-9AC3-73A1-473949D27114}"/>
              </a:ext>
            </a:extLst>
          </p:cNvPr>
          <p:cNvCxnSpPr/>
          <p:nvPr/>
        </p:nvCxnSpPr>
        <p:spPr>
          <a:xfrm>
            <a:off x="0" y="4137267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F4A9E3-15E8-26A9-997B-ECED77398B82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CAA61BE-1255-C942-7583-6EFF1EA1CAAE}"/>
              </a:ext>
            </a:extLst>
          </p:cNvPr>
          <p:cNvSpPr txBox="1"/>
          <p:nvPr/>
        </p:nvSpPr>
        <p:spPr>
          <a:xfrm>
            <a:off x="3253867" y="4873994"/>
            <a:ext cx="65502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Where was that thing we already talked about?...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D8426CD9-5754-65A1-C9C9-7D30D77B609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85729" y="4595278"/>
            <a:ext cx="630537" cy="557431"/>
          </a:xfrm>
          <a:prstGeom prst="rect">
            <a:avLst/>
          </a:prstGeom>
        </p:spPr>
      </p:pic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6C19B33E-5003-09C2-9BC8-361D06DAD8F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55316" y="5070421"/>
            <a:ext cx="549332" cy="482747"/>
          </a:xfrm>
          <a:prstGeom prst="rect">
            <a:avLst/>
          </a:prstGeom>
        </p:spPr>
      </p:pic>
      <p:pic>
        <p:nvPicPr>
          <p:cNvPr id="19" name="Picture 18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9B63F6A-9D11-5077-1FB5-1C96233F6F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40724" y="133519"/>
            <a:ext cx="2418414" cy="2393545"/>
          </a:xfrm>
          <a:prstGeom prst="rect">
            <a:avLst/>
          </a:prstGeom>
        </p:spPr>
      </p:pic>
      <p:pic>
        <p:nvPicPr>
          <p:cNvPr id="7" name="Picture 6" descr="A black and white speech bubble&#10;&#10;AI-generated content may be incorrect.">
            <a:extLst>
              <a:ext uri="{FF2B5EF4-FFF2-40B4-BE49-F238E27FC236}">
                <a16:creationId xmlns:a16="http://schemas.microsoft.com/office/drawing/2014/main" id="{6D3778FC-27CA-530C-A097-D847CC2B341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58056" y="5070421"/>
            <a:ext cx="917393" cy="790063"/>
          </a:xfrm>
          <a:prstGeom prst="rect">
            <a:avLst/>
          </a:prstGeom>
        </p:spPr>
      </p:pic>
      <p:pic>
        <p:nvPicPr>
          <p:cNvPr id="8" name="Picture 7" descr="A black line drawing of a paper&#10;&#10;AI-generated content may be incorrect.">
            <a:extLst>
              <a:ext uri="{FF2B5EF4-FFF2-40B4-BE49-F238E27FC236}">
                <a16:creationId xmlns:a16="http://schemas.microsoft.com/office/drawing/2014/main" id="{D5FA2540-AE2A-167D-E442-AED23D4602F7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726129" y="5074673"/>
            <a:ext cx="709177" cy="845557"/>
          </a:xfrm>
          <a:prstGeom prst="rect">
            <a:avLst/>
          </a:prstGeom>
        </p:spPr>
      </p:pic>
      <p:pic>
        <p:nvPicPr>
          <p:cNvPr id="18" name="Picture 17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E94BDEBA-1CEF-9389-701D-8B7EEE4DAAB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44492" y="5335659"/>
            <a:ext cx="312593" cy="33111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88B20C3-54B0-B2F5-E2D3-F3B708E3AE94}"/>
              </a:ext>
            </a:extLst>
          </p:cNvPr>
          <p:cNvSpPr txBox="1"/>
          <p:nvPr/>
        </p:nvSpPr>
        <p:spPr>
          <a:xfrm>
            <a:off x="7527558" y="3750930"/>
            <a:ext cx="168826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save it to a file</a:t>
            </a:r>
          </a:p>
        </p:txBody>
      </p:sp>
    </p:spTree>
    <p:extLst>
      <p:ext uri="{BB962C8B-B14F-4D97-AF65-F5344CB8AC3E}">
        <p14:creationId xmlns:p14="http://schemas.microsoft.com/office/powerpoint/2010/main" val="408664743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4CA0750-94D0-B1FB-EF88-2228188F90C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2">
            <a:extLst>
              <a:ext uri="{FF2B5EF4-FFF2-40B4-BE49-F238E27FC236}">
                <a16:creationId xmlns:a16="http://schemas.microsoft.com/office/drawing/2014/main" id="{036F9B01-14E5-9081-47F9-472B75B30C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59194" y="1099875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Right Arrow 3">
            <a:extLst>
              <a:ext uri="{FF2B5EF4-FFF2-40B4-BE49-F238E27FC236}">
                <a16:creationId xmlns:a16="http://schemas.microsoft.com/office/drawing/2014/main" id="{16B69BDC-64CD-5D91-C436-D546FF488B42}"/>
              </a:ext>
            </a:extLst>
          </p:cNvPr>
          <p:cNvSpPr/>
          <p:nvPr/>
        </p:nvSpPr>
        <p:spPr>
          <a:xfrm>
            <a:off x="5939775" y="2967527"/>
            <a:ext cx="538385" cy="461473"/>
          </a:xfrm>
          <a:prstGeom prst="rightArrow">
            <a:avLst/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0ED29D50-DCA8-99A3-9A7D-162952B9466E}"/>
              </a:ext>
            </a:extLst>
          </p:cNvPr>
          <p:cNvGrpSpPr/>
          <p:nvPr/>
        </p:nvGrpSpPr>
        <p:grpSpPr>
          <a:xfrm>
            <a:off x="7208329" y="2219909"/>
            <a:ext cx="1625645" cy="2135695"/>
            <a:chOff x="7414275" y="457639"/>
            <a:chExt cx="1625645" cy="2135695"/>
          </a:xfrm>
        </p:grpSpPr>
        <p:grpSp>
          <p:nvGrpSpPr>
            <p:cNvPr id="6" name="Group 5">
              <a:extLst>
                <a:ext uri="{FF2B5EF4-FFF2-40B4-BE49-F238E27FC236}">
                  <a16:creationId xmlns:a16="http://schemas.microsoft.com/office/drawing/2014/main" id="{59B662A2-3E5F-9417-6BC1-B9EBA6A752E9}"/>
                </a:ext>
              </a:extLst>
            </p:cNvPr>
            <p:cNvGrpSpPr/>
            <p:nvPr/>
          </p:nvGrpSpPr>
          <p:grpSpPr>
            <a:xfrm>
              <a:off x="7414275" y="457639"/>
              <a:ext cx="1625645" cy="2135695"/>
              <a:chOff x="8501206" y="2328240"/>
              <a:chExt cx="1625645" cy="2135695"/>
            </a:xfrm>
          </p:grpSpPr>
          <p:sp>
            <p:nvSpPr>
              <p:cNvPr id="10" name="TextBox 9">
                <a:extLst>
                  <a:ext uri="{FF2B5EF4-FFF2-40B4-BE49-F238E27FC236}">
                    <a16:creationId xmlns:a16="http://schemas.microsoft.com/office/drawing/2014/main" id="{FE36B9A7-5B99-F380-F54A-2DF1FDEFC277}"/>
                  </a:ext>
                </a:extLst>
              </p:cNvPr>
              <p:cNvSpPr txBox="1"/>
              <p:nvPr/>
            </p:nvSpPr>
            <p:spPr>
              <a:xfrm>
                <a:off x="8566868" y="2394712"/>
                <a:ext cx="1494320" cy="646331"/>
              </a:xfrm>
              <a:prstGeom prst="rect">
                <a:avLst/>
              </a:prstGeom>
              <a:noFill/>
            </p:spPr>
            <p:txBody>
              <a:bodyPr wrap="none" rtlCol="0">
                <a:spAutoFit/>
              </a:bodyPr>
              <a:lstStyle/>
              <a:p>
                <a:r>
                  <a:rPr lang="en-US">
                    <a:latin typeface="Ink Free" panose="03080402000500000000" pitchFamily="66" charset="0"/>
                  </a:rPr>
                  <a:t>knowledge.md</a:t>
                </a:r>
                <a:br>
                  <a:rPr lang="en-US">
                    <a:latin typeface="Ink Free" panose="03080402000500000000" pitchFamily="66" charset="0"/>
                  </a:rPr>
                </a:br>
                <a:endParaRPr lang="en-US">
                  <a:latin typeface="Ink Free" panose="03080402000500000000" pitchFamily="66" charset="0"/>
                </a:endParaRPr>
              </a:p>
            </p:txBody>
          </p:sp>
          <p:sp>
            <p:nvSpPr>
              <p:cNvPr id="11" name="Rounded Rectangle 10">
                <a:extLst>
                  <a:ext uri="{FF2B5EF4-FFF2-40B4-BE49-F238E27FC236}">
                    <a16:creationId xmlns:a16="http://schemas.microsoft.com/office/drawing/2014/main" id="{F518D932-89DA-0BEF-4424-96A1FD90F818}"/>
                  </a:ext>
                </a:extLst>
              </p:cNvPr>
              <p:cNvSpPr/>
              <p:nvPr/>
            </p:nvSpPr>
            <p:spPr>
              <a:xfrm>
                <a:off x="8501206" y="2328240"/>
                <a:ext cx="1625645" cy="2135695"/>
              </a:xfrm>
              <a:prstGeom prst="roundRect">
                <a:avLst>
                  <a:gd name="adj" fmla="val 9104"/>
                </a:avLst>
              </a:prstGeom>
              <a:noFill/>
              <a:ln w="28575">
                <a:solidFill>
                  <a:schemeClr val="tx1">
                    <a:lumMod val="50000"/>
                    <a:lumOff val="50000"/>
                  </a:schemeClr>
                </a:solidFill>
                <a:extLst>
                  <a:ext uri="{C807C97D-BFC1-408E-A445-0C87EB9F89A2}">
                    <ask:lineSketchStyleProps xmlns:ask="http://schemas.microsoft.com/office/drawing/2018/sketchyshapes" sd="1219033472">
                      <a:custGeom>
                        <a:avLst/>
                        <a:gdLst>
                          <a:gd name="connsiteX0" fmla="*/ 0 w 998291"/>
                          <a:gd name="connsiteY0" fmla="*/ 90884 h 1367406"/>
                          <a:gd name="connsiteX1" fmla="*/ 90884 w 998291"/>
                          <a:gd name="connsiteY1" fmla="*/ 0 h 1367406"/>
                          <a:gd name="connsiteX2" fmla="*/ 515476 w 998291"/>
                          <a:gd name="connsiteY2" fmla="*/ 0 h 1367406"/>
                          <a:gd name="connsiteX3" fmla="*/ 907407 w 998291"/>
                          <a:gd name="connsiteY3" fmla="*/ 0 h 1367406"/>
                          <a:gd name="connsiteX4" fmla="*/ 998291 w 998291"/>
                          <a:gd name="connsiteY4" fmla="*/ 90884 h 1367406"/>
                          <a:gd name="connsiteX5" fmla="*/ 998291 w 998291"/>
                          <a:gd name="connsiteY5" fmla="*/ 659990 h 1367406"/>
                          <a:gd name="connsiteX6" fmla="*/ 998291 w 998291"/>
                          <a:gd name="connsiteY6" fmla="*/ 1276522 h 1367406"/>
                          <a:gd name="connsiteX7" fmla="*/ 907407 w 998291"/>
                          <a:gd name="connsiteY7" fmla="*/ 1367406 h 1367406"/>
                          <a:gd name="connsiteX8" fmla="*/ 515476 w 998291"/>
                          <a:gd name="connsiteY8" fmla="*/ 1367406 h 1367406"/>
                          <a:gd name="connsiteX9" fmla="*/ 90884 w 998291"/>
                          <a:gd name="connsiteY9" fmla="*/ 1367406 h 1367406"/>
                          <a:gd name="connsiteX10" fmla="*/ 0 w 998291"/>
                          <a:gd name="connsiteY10" fmla="*/ 1276522 h 1367406"/>
                          <a:gd name="connsiteX11" fmla="*/ 0 w 998291"/>
                          <a:gd name="connsiteY11" fmla="*/ 719272 h 1367406"/>
                          <a:gd name="connsiteX12" fmla="*/ 0 w 998291"/>
                          <a:gd name="connsiteY12" fmla="*/ 90884 h 1367406"/>
                        </a:gdLst>
                        <a:ahLst/>
                        <a:cxnLst>
                          <a:cxn ang="0">
                            <a:pos x="connsiteX0" y="connsiteY0"/>
                          </a:cxn>
                          <a:cxn ang="0">
                            <a:pos x="connsiteX1" y="connsiteY1"/>
                          </a:cxn>
                          <a:cxn ang="0">
                            <a:pos x="connsiteX2" y="connsiteY2"/>
                          </a:cxn>
                          <a:cxn ang="0">
                            <a:pos x="connsiteX3" y="connsiteY3"/>
                          </a:cxn>
                          <a:cxn ang="0">
                            <a:pos x="connsiteX4" y="connsiteY4"/>
                          </a:cxn>
                          <a:cxn ang="0">
                            <a:pos x="connsiteX5" y="connsiteY5"/>
                          </a:cxn>
                          <a:cxn ang="0">
                            <a:pos x="connsiteX6" y="connsiteY6"/>
                          </a:cxn>
                          <a:cxn ang="0">
                            <a:pos x="connsiteX7" y="connsiteY7"/>
                          </a:cxn>
                          <a:cxn ang="0">
                            <a:pos x="connsiteX8" y="connsiteY8"/>
                          </a:cxn>
                          <a:cxn ang="0">
                            <a:pos x="connsiteX9" y="connsiteY9"/>
                          </a:cxn>
                          <a:cxn ang="0">
                            <a:pos x="connsiteX10" y="connsiteY10"/>
                          </a:cxn>
                          <a:cxn ang="0">
                            <a:pos x="connsiteX11" y="connsiteY11"/>
                          </a:cxn>
                          <a:cxn ang="0">
                            <a:pos x="connsiteX12" y="connsiteY12"/>
                          </a:cxn>
                        </a:cxnLst>
                        <a:rect l="l" t="t" r="r" b="b"/>
                        <a:pathLst>
                          <a:path w="998291" h="1367406" extrusionOk="0">
                            <a:moveTo>
                              <a:pt x="0" y="90884"/>
                            </a:moveTo>
                            <a:cubicBezTo>
                              <a:pt x="-8898" y="35202"/>
                              <a:pt x="34742" y="2232"/>
                              <a:pt x="90884" y="0"/>
                            </a:cubicBezTo>
                            <a:cubicBezTo>
                              <a:pt x="219705" y="-33643"/>
                              <a:pt x="352849" y="24645"/>
                              <a:pt x="515476" y="0"/>
                            </a:cubicBezTo>
                            <a:cubicBezTo>
                              <a:pt x="678103" y="-24645"/>
                              <a:pt x="775861" y="34792"/>
                              <a:pt x="907407" y="0"/>
                            </a:cubicBezTo>
                            <a:cubicBezTo>
                              <a:pt x="947285" y="-5644"/>
                              <a:pt x="1003708" y="43278"/>
                              <a:pt x="998291" y="90884"/>
                            </a:cubicBezTo>
                            <a:cubicBezTo>
                              <a:pt x="1057561" y="208398"/>
                              <a:pt x="939557" y="546039"/>
                              <a:pt x="998291" y="659990"/>
                            </a:cubicBezTo>
                            <a:cubicBezTo>
                              <a:pt x="1057025" y="773941"/>
                              <a:pt x="980424" y="1009464"/>
                              <a:pt x="998291" y="1276522"/>
                            </a:cubicBezTo>
                            <a:cubicBezTo>
                              <a:pt x="997730" y="1321366"/>
                              <a:pt x="956778" y="1368550"/>
                              <a:pt x="907407" y="1367406"/>
                            </a:cubicBezTo>
                            <a:cubicBezTo>
                              <a:pt x="739103" y="1395719"/>
                              <a:pt x="617165" y="1341822"/>
                              <a:pt x="515476" y="1367406"/>
                            </a:cubicBezTo>
                            <a:cubicBezTo>
                              <a:pt x="413787" y="1392990"/>
                              <a:pt x="237313" y="1333118"/>
                              <a:pt x="90884" y="1367406"/>
                            </a:cubicBezTo>
                            <a:cubicBezTo>
                              <a:pt x="46657" y="1376289"/>
                              <a:pt x="1418" y="1341403"/>
                              <a:pt x="0" y="1276522"/>
                            </a:cubicBezTo>
                            <a:cubicBezTo>
                              <a:pt x="-33763" y="1078142"/>
                              <a:pt x="9494" y="945712"/>
                              <a:pt x="0" y="719272"/>
                            </a:cubicBezTo>
                            <a:cubicBezTo>
                              <a:pt x="-9494" y="492832"/>
                              <a:pt x="58488" y="240897"/>
                              <a:pt x="0" y="90884"/>
                            </a:cubicBezTo>
                            <a:close/>
                          </a:path>
                        </a:pathLst>
                      </a:custGeom>
                      <ask:type>
                        <ask:lineSketchNone/>
                      </ask:type>
                    </ask:lineSketchStyleProps>
                  </a:ext>
                </a:extLst>
              </a:ln>
            </p:spPr>
            <p:style>
              <a:lnRef idx="2">
                <a:schemeClr val="accent1">
                  <a:shade val="15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US"/>
              </a:p>
            </p:txBody>
          </p:sp>
        </p:grpSp>
        <p:pic>
          <p:nvPicPr>
            <p:cNvPr id="7" name="Picture 6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AAFE368D-1FE5-9C3B-405C-8128B406E5D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556724" y="1091964"/>
              <a:ext cx="281899" cy="277278"/>
            </a:xfrm>
            <a:prstGeom prst="rect">
              <a:avLst/>
            </a:prstGeom>
          </p:spPr>
        </p:pic>
        <p:pic>
          <p:nvPicPr>
            <p:cNvPr id="8" name="Picture 7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0A8FF7CC-FD99-2697-53C2-7A41E4C685F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7630384" y="1091964"/>
              <a:ext cx="281899" cy="277278"/>
            </a:xfrm>
            <a:prstGeom prst="rect">
              <a:avLst/>
            </a:prstGeom>
          </p:spPr>
        </p:pic>
        <p:pic>
          <p:nvPicPr>
            <p:cNvPr id="9" name="Picture 8" descr="A bright light in the sky&#10;&#10;AI-generated content may be incorrect.">
              <a:extLst>
                <a:ext uri="{FF2B5EF4-FFF2-40B4-BE49-F238E27FC236}">
                  <a16:creationId xmlns:a16="http://schemas.microsoft.com/office/drawing/2014/main" id="{FB10E1D9-7CC9-4444-14F8-810445F62946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086147" y="1091964"/>
              <a:ext cx="281899" cy="277278"/>
            </a:xfrm>
            <a:prstGeom prst="rect">
              <a:avLst/>
            </a:prstGeom>
          </p:spPr>
        </p:pic>
      </p:grpSp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A62CFE-0A02-90D4-1CEB-A508603588B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53498" y="2177006"/>
            <a:ext cx="710938" cy="790521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5106DC11-15CC-631C-586D-CC9FAE0E7B0A}"/>
              </a:ext>
            </a:extLst>
          </p:cNvPr>
          <p:cNvSpPr txBox="1"/>
          <p:nvPr/>
        </p:nvSpPr>
        <p:spPr>
          <a:xfrm>
            <a:off x="5681257" y="3573382"/>
            <a:ext cx="11160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“Hit save”</a:t>
            </a:r>
          </a:p>
        </p:txBody>
      </p:sp>
      <p:pic>
        <p:nvPicPr>
          <p:cNvPr id="24" name="say">
            <a:extLst>
              <a:ext uri="{FF2B5EF4-FFF2-40B4-BE49-F238E27FC236}">
                <a16:creationId xmlns:a16="http://schemas.microsoft.com/office/drawing/2014/main" id="{504D9286-138D-0346-61AA-2B8FD62E03F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01154" y="-362976"/>
            <a:ext cx="47681" cy="67548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347835D-D521-29B9-D388-18484364717A}"/>
              </a:ext>
            </a:extLst>
          </p:cNvPr>
          <p:cNvSpPr txBox="1"/>
          <p:nvPr/>
        </p:nvSpPr>
        <p:spPr>
          <a:xfrm>
            <a:off x="9477867" y="2748046"/>
            <a:ext cx="77335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create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D1CBDCA-6A5E-C598-07E9-17E5DDA208E6}"/>
              </a:ext>
            </a:extLst>
          </p:cNvPr>
          <p:cNvSpPr txBox="1"/>
          <p:nvPr/>
        </p:nvSpPr>
        <p:spPr>
          <a:xfrm>
            <a:off x="9477867" y="3287756"/>
            <a:ext cx="84144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modify</a:t>
            </a:r>
          </a:p>
        </p:txBody>
      </p:sp>
    </p:spTree>
    <p:extLst>
      <p:ext uri="{BB962C8B-B14F-4D97-AF65-F5344CB8AC3E}">
        <p14:creationId xmlns:p14="http://schemas.microsoft.com/office/powerpoint/2010/main" val="379991150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20" grpId="0"/>
      <p:bldP spid="2" grpId="0"/>
      <p:bldP spid="3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5B9C1C7-0725-24C8-65CF-3147D9BD63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What kind">
            <a:extLst>
              <a:ext uri="{FF2B5EF4-FFF2-40B4-BE49-F238E27FC236}">
                <a16:creationId xmlns:a16="http://schemas.microsoft.com/office/drawing/2014/main" id="{E7CF77B0-78AE-686E-1F41-D24D22E58298}"/>
              </a:ext>
            </a:extLst>
          </p:cNvPr>
          <p:cNvSpPr txBox="1"/>
          <p:nvPr/>
        </p:nvSpPr>
        <p:spPr>
          <a:xfrm>
            <a:off x="2175175" y="2894240"/>
            <a:ext cx="828356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Can we put everything in one file?</a:t>
            </a:r>
          </a:p>
        </p:txBody>
      </p:sp>
      <p:pic>
        <p:nvPicPr>
          <p:cNvPr id="7" name="done_person">
            <a:extLst>
              <a:ext uri="{FF2B5EF4-FFF2-40B4-BE49-F238E27FC236}">
                <a16:creationId xmlns:a16="http://schemas.microsoft.com/office/drawing/2014/main" id="{39944360-5CED-C472-C53B-9C0662ADD7C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985127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49B8A25-52F2-4BBC-6A21-6D2F72E5DB6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E83EE60-3670-69CA-ECE4-F652BFD55CBD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4A2582BB-FA90-704E-17AE-E27FAFA585FD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1A636D2A-DF97-9F73-4A2F-F9A4E7107653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14" name="TextBox 13">
            <a:extLst>
              <a:ext uri="{FF2B5EF4-FFF2-40B4-BE49-F238E27FC236}">
                <a16:creationId xmlns:a16="http://schemas.microsoft.com/office/drawing/2014/main" id="{2B5C0499-37B3-1237-CE6A-97982D3C8FAF}"/>
              </a:ext>
            </a:extLst>
          </p:cNvPr>
          <p:cNvSpPr txBox="1"/>
          <p:nvPr/>
        </p:nvSpPr>
        <p:spPr>
          <a:xfrm>
            <a:off x="4278255" y="4965629"/>
            <a:ext cx="366396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fixed size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914CCB3-35E6-EF5D-596D-AB9738C79DA6}"/>
              </a:ext>
            </a:extLst>
          </p:cNvPr>
          <p:cNvSpPr txBox="1"/>
          <p:nvPr/>
        </p:nvSpPr>
        <p:spPr>
          <a:xfrm>
            <a:off x="4278255" y="5498311"/>
            <a:ext cx="5952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first in, first out: oldest content gets </a:t>
            </a:r>
            <a:r>
              <a:rPr lang="en-US" sz="2400" b="1"/>
              <a:t>erased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95049D82-5A27-AAB4-F4A6-6112CA171507}"/>
              </a:ext>
            </a:extLst>
          </p:cNvPr>
          <p:cNvSpPr txBox="1"/>
          <p:nvPr/>
        </p:nvSpPr>
        <p:spPr>
          <a:xfrm>
            <a:off x="4278255" y="6030992"/>
            <a:ext cx="672203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 b="1"/>
              <a:t>everything</a:t>
            </a:r>
            <a:r>
              <a:rPr lang="en-US" sz="2400"/>
              <a:t> competes for limited space</a:t>
            </a:r>
            <a:endParaRPr lang="en-US" sz="2400" b="1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9256DF8-0E82-F2DD-9827-325A337D519F}"/>
              </a:ext>
            </a:extLst>
          </p:cNvPr>
          <p:cNvSpPr txBox="1"/>
          <p:nvPr/>
        </p:nvSpPr>
        <p:spPr>
          <a:xfrm>
            <a:off x="3577114" y="4192658"/>
            <a:ext cx="503779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Context window is limited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21452443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4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1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 tmFilter="0, 0; .2, .5; .8, .5; 1, 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7" dur="250" autoRev="1" fill="hold"/>
                                        <p:tgtEl>
                                          <p:spTgt spid="1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15" grpId="0"/>
      <p:bldP spid="17" grpId="0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CBF2D4DC-A4AF-6576-3322-7D526BAE179D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7DEF566-3DA8-A1D1-E98C-3759C2C50B4D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F413BA-13C5-F9AC-2CB2-6FF59DE00684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F1150F33-2744-CC9A-F7CA-8C68A40FAD9E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C7A86A3E-3A34-9026-C87F-85A208017161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791DEC65-6854-0D89-B708-BD91E080F55F}"/>
              </a:ext>
            </a:extLst>
          </p:cNvPr>
          <p:cNvSpPr/>
          <p:nvPr/>
        </p:nvSpPr>
        <p:spPr>
          <a:xfrm>
            <a:off x="2362198" y="3599483"/>
            <a:ext cx="8982892" cy="556736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3F469D97-334A-0F77-D3A2-1AF12430A4B8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08548DB-D2E1-C6D8-5031-DACA12E09A1F}"/>
              </a:ext>
            </a:extLst>
          </p:cNvPr>
          <p:cNvSpPr txBox="1"/>
          <p:nvPr/>
        </p:nvSpPr>
        <p:spPr>
          <a:xfrm>
            <a:off x="2453640" y="3705698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1516CA79-2CFB-49A3-8E06-A8F598CD8DFF}"/>
              </a:ext>
            </a:extLst>
          </p:cNvPr>
          <p:cNvSpPr txBox="1"/>
          <p:nvPr/>
        </p:nvSpPr>
        <p:spPr>
          <a:xfrm>
            <a:off x="4665617" y="3708489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6F09A9D8-B80C-E59F-F17B-D8B869226155}"/>
              </a:ext>
            </a:extLst>
          </p:cNvPr>
          <p:cNvSpPr txBox="1"/>
          <p:nvPr/>
        </p:nvSpPr>
        <p:spPr>
          <a:xfrm>
            <a:off x="4970417" y="3708489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B92F82C8-E0FE-3E5F-C2AB-28AD7E2E1AEF}"/>
              </a:ext>
            </a:extLst>
          </p:cNvPr>
          <p:cNvSpPr txBox="1"/>
          <p:nvPr/>
        </p:nvSpPr>
        <p:spPr>
          <a:xfrm>
            <a:off x="8958945" y="3715460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111951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24" grpId="0"/>
      <p:bldP spid="26" grpId="0"/>
      <p:bldP spid="27" grpId="0"/>
      <p:bldP spid="29" grpId="0"/>
      <p:bldP spid="33" grpId="0"/>
      <p:bldP spid="36" grpId="0"/>
      <p:bldP spid="38" grpId="0"/>
      <p:bldP spid="4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03BB4A-945E-9E73-C76F-9753939644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91D8CEC0-3630-9912-9E1D-83E70DD821A2}"/>
              </a:ext>
            </a:extLst>
          </p:cNvPr>
          <p:cNvSpPr txBox="1"/>
          <p:nvPr/>
        </p:nvSpPr>
        <p:spPr>
          <a:xfrm>
            <a:off x="500742" y="2152813"/>
            <a:ext cx="379783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User: Ha, ha. So funny.</a:t>
            </a:r>
            <a:endParaRPr lang="en-US" sz="2000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7" name="Right Brace 16">
            <a:extLst>
              <a:ext uri="{FF2B5EF4-FFF2-40B4-BE49-F238E27FC236}">
                <a16:creationId xmlns:a16="http://schemas.microsoft.com/office/drawing/2014/main" id="{1EE5958D-A968-CA5A-D9B8-6E63B220D5B7}"/>
              </a:ext>
            </a:extLst>
          </p:cNvPr>
          <p:cNvSpPr/>
          <p:nvPr/>
        </p:nvSpPr>
        <p:spPr>
          <a:xfrm rot="5400000">
            <a:off x="940912" y="3221741"/>
            <a:ext cx="369332" cy="1998617"/>
          </a:xfrm>
          <a:custGeom>
            <a:avLst/>
            <a:gdLst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518409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0207 h 1998617"/>
              <a:gd name="csX7" fmla="*/ 184666 w 369332"/>
              <a:gd name="csY7" fmla="*/ 1967841 h 1998617"/>
              <a:gd name="csX8" fmla="*/ 0 w 369332"/>
              <a:gd name="csY8" fmla="*/ 1998617 h 1998617"/>
              <a:gd name="csX9" fmla="*/ 0 w 369332"/>
              <a:gd name="csY9" fmla="*/ 1292439 h 1998617"/>
              <a:gd name="csX10" fmla="*/ 0 w 369332"/>
              <a:gd name="csY10" fmla="*/ 606247 h 1998617"/>
              <a:gd name="csX11" fmla="*/ 0 w 369332"/>
              <a:gd name="csY11" fmla="*/ 0 h 1998617"/>
              <a:gd name="csX0" fmla="*/ 0 w 369332"/>
              <a:gd name="csY0" fmla="*/ 0 h 1998617"/>
              <a:gd name="csX1" fmla="*/ 184666 w 369332"/>
              <a:gd name="csY1" fmla="*/ 30776 h 1998617"/>
              <a:gd name="csX2" fmla="*/ 184666 w 369332"/>
              <a:gd name="csY2" fmla="*/ 499654 h 1998617"/>
              <a:gd name="csX3" fmla="*/ 184666 w 369332"/>
              <a:gd name="csY3" fmla="*/ 968532 h 1998617"/>
              <a:gd name="csX4" fmla="*/ 369332 w 369332"/>
              <a:gd name="csY4" fmla="*/ 999308 h 1998617"/>
              <a:gd name="csX5" fmla="*/ 184666 w 369332"/>
              <a:gd name="csY5" fmla="*/ 1030084 h 1998617"/>
              <a:gd name="csX6" fmla="*/ 184666 w 369332"/>
              <a:gd name="csY6" fmla="*/ 1489585 h 1998617"/>
              <a:gd name="csX7" fmla="*/ 184666 w 369332"/>
              <a:gd name="csY7" fmla="*/ 1967841 h 1998617"/>
              <a:gd name="csX8" fmla="*/ 0 w 369332"/>
              <a:gd name="csY8" fmla="*/ 1998617 h 1998617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369332" h="1998617" stroke="0" extrusionOk="0">
                <a:moveTo>
                  <a:pt x="0" y="0"/>
                </a:moveTo>
                <a:cubicBezTo>
                  <a:pt x="100497" y="-920"/>
                  <a:pt x="183341" y="14276"/>
                  <a:pt x="184666" y="30776"/>
                </a:cubicBezTo>
                <a:cubicBezTo>
                  <a:pt x="168517" y="210509"/>
                  <a:pt x="196098" y="417204"/>
                  <a:pt x="184666" y="518409"/>
                </a:cubicBezTo>
                <a:cubicBezTo>
                  <a:pt x="173234" y="619614"/>
                  <a:pt x="200798" y="851086"/>
                  <a:pt x="184666" y="968532"/>
                </a:cubicBezTo>
                <a:cubicBezTo>
                  <a:pt x="173724" y="979542"/>
                  <a:pt x="272607" y="1001823"/>
                  <a:pt x="369332" y="999308"/>
                </a:cubicBezTo>
                <a:cubicBezTo>
                  <a:pt x="271395" y="999789"/>
                  <a:pt x="186347" y="1009627"/>
                  <a:pt x="184666" y="1030084"/>
                </a:cubicBezTo>
                <a:cubicBezTo>
                  <a:pt x="179385" y="1236462"/>
                  <a:pt x="166110" y="1258800"/>
                  <a:pt x="184666" y="1480207"/>
                </a:cubicBezTo>
                <a:cubicBezTo>
                  <a:pt x="203222" y="1701614"/>
                  <a:pt x="202508" y="1844453"/>
                  <a:pt x="184666" y="1967841"/>
                </a:cubicBezTo>
                <a:cubicBezTo>
                  <a:pt x="193430" y="1989745"/>
                  <a:pt x="113665" y="2001425"/>
                  <a:pt x="0" y="1998617"/>
                </a:cubicBezTo>
                <a:cubicBezTo>
                  <a:pt x="-27000" y="1800470"/>
                  <a:pt x="-8450" y="1498095"/>
                  <a:pt x="0" y="1292439"/>
                </a:cubicBezTo>
                <a:cubicBezTo>
                  <a:pt x="8450" y="1086783"/>
                  <a:pt x="4221" y="880729"/>
                  <a:pt x="0" y="606247"/>
                </a:cubicBezTo>
                <a:cubicBezTo>
                  <a:pt x="-4221" y="331765"/>
                  <a:pt x="-6978" y="291230"/>
                  <a:pt x="0" y="0"/>
                </a:cubicBezTo>
                <a:close/>
              </a:path>
              <a:path w="369332" h="1998617" fill="none" extrusionOk="0">
                <a:moveTo>
                  <a:pt x="0" y="0"/>
                </a:moveTo>
                <a:cubicBezTo>
                  <a:pt x="101948" y="-1071"/>
                  <a:pt x="186108" y="14080"/>
                  <a:pt x="184666" y="30776"/>
                </a:cubicBezTo>
                <a:cubicBezTo>
                  <a:pt x="180727" y="223515"/>
                  <a:pt x="181977" y="273722"/>
                  <a:pt x="184666" y="499654"/>
                </a:cubicBezTo>
                <a:cubicBezTo>
                  <a:pt x="187355" y="725586"/>
                  <a:pt x="187821" y="805871"/>
                  <a:pt x="184666" y="968532"/>
                </a:cubicBezTo>
                <a:cubicBezTo>
                  <a:pt x="191243" y="987831"/>
                  <a:pt x="269587" y="1006864"/>
                  <a:pt x="369332" y="999308"/>
                </a:cubicBezTo>
                <a:cubicBezTo>
                  <a:pt x="269905" y="998555"/>
                  <a:pt x="186649" y="1012652"/>
                  <a:pt x="184666" y="1030084"/>
                </a:cubicBezTo>
                <a:cubicBezTo>
                  <a:pt x="164135" y="1165606"/>
                  <a:pt x="174600" y="1384000"/>
                  <a:pt x="184666" y="1489585"/>
                </a:cubicBezTo>
                <a:cubicBezTo>
                  <a:pt x="194732" y="1595170"/>
                  <a:pt x="208320" y="1768607"/>
                  <a:pt x="184666" y="1967841"/>
                </a:cubicBezTo>
                <a:cubicBezTo>
                  <a:pt x="192165" y="1975883"/>
                  <a:pt x="104033" y="2000513"/>
                  <a:pt x="0" y="1998617"/>
                </a:cubicBezTo>
              </a:path>
              <a:path w="369332" h="1998617" fill="none" stroke="0" extrusionOk="0">
                <a:moveTo>
                  <a:pt x="0" y="0"/>
                </a:moveTo>
                <a:cubicBezTo>
                  <a:pt x="99896" y="-535"/>
                  <a:pt x="185512" y="12729"/>
                  <a:pt x="184666" y="30776"/>
                </a:cubicBezTo>
                <a:cubicBezTo>
                  <a:pt x="167209" y="204118"/>
                  <a:pt x="172343" y="285134"/>
                  <a:pt x="184666" y="518409"/>
                </a:cubicBezTo>
                <a:cubicBezTo>
                  <a:pt x="196989" y="751684"/>
                  <a:pt x="166661" y="765086"/>
                  <a:pt x="184666" y="968532"/>
                </a:cubicBezTo>
                <a:cubicBezTo>
                  <a:pt x="181451" y="997633"/>
                  <a:pt x="261297" y="981118"/>
                  <a:pt x="369332" y="999308"/>
                </a:cubicBezTo>
                <a:cubicBezTo>
                  <a:pt x="270728" y="998621"/>
                  <a:pt x="188166" y="1013656"/>
                  <a:pt x="184666" y="1030084"/>
                </a:cubicBezTo>
                <a:cubicBezTo>
                  <a:pt x="204990" y="1210459"/>
                  <a:pt x="191061" y="1368939"/>
                  <a:pt x="184666" y="1480207"/>
                </a:cubicBezTo>
                <a:cubicBezTo>
                  <a:pt x="178271" y="1591475"/>
                  <a:pt x="206161" y="1765904"/>
                  <a:pt x="184666" y="1967841"/>
                </a:cubicBezTo>
                <a:cubicBezTo>
                  <a:pt x="185449" y="1992277"/>
                  <a:pt x="116445" y="1993754"/>
                  <a:pt x="0" y="1998617"/>
                </a:cubicBezTo>
              </a:path>
            </a:pathLst>
          </a:custGeom>
          <a:ln w="28575">
            <a:solidFill>
              <a:srgbClr val="FF0000"/>
            </a:solidFill>
            <a:extLst>
              <a:ext uri="{C807C97D-BFC1-408E-A445-0C87EB9F89A2}">
                <ask:lineSketchStyleProps xmlns:ask="http://schemas.microsoft.com/office/drawing/2018/sketchyshapes" sd="1219033472">
                  <a:prstGeom prst="rightBrace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753E675E-59C5-7D93-E109-E3CE491178A7}"/>
              </a:ext>
            </a:extLst>
          </p:cNvPr>
          <p:cNvSpPr txBox="1"/>
          <p:nvPr/>
        </p:nvSpPr>
        <p:spPr>
          <a:xfrm>
            <a:off x="500742" y="284788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2 + 2?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A7987B96-6173-CAEE-9D31-D247C5950D0B}"/>
              </a:ext>
            </a:extLst>
          </p:cNvPr>
          <p:cNvSpPr txBox="1"/>
          <p:nvPr/>
        </p:nvSpPr>
        <p:spPr>
          <a:xfrm>
            <a:off x="500742" y="751794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4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A78036E4-98DB-BB96-2A54-0040E0C4C5CB}"/>
              </a:ext>
            </a:extLst>
          </p:cNvPr>
          <p:cNvSpPr txBox="1"/>
          <p:nvPr/>
        </p:nvSpPr>
        <p:spPr>
          <a:xfrm>
            <a:off x="500742" y="1218800"/>
            <a:ext cx="7151916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Me: What’s is it in Portuguese?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0C7F773A-C50D-2F79-2584-BF687A4B3D49}"/>
              </a:ext>
            </a:extLst>
          </p:cNvPr>
          <p:cNvSpPr txBox="1"/>
          <p:nvPr/>
        </p:nvSpPr>
        <p:spPr>
          <a:xfrm>
            <a:off x="500742" y="1685806"/>
            <a:ext cx="3862252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AI: Still 4, dummy.</a:t>
            </a:r>
          </a:p>
        </p:txBody>
      </p:sp>
      <p:sp>
        <p:nvSpPr>
          <p:cNvPr id="30" name="Rounded Rectangle 29">
            <a:extLst>
              <a:ext uri="{FF2B5EF4-FFF2-40B4-BE49-F238E27FC236}">
                <a16:creationId xmlns:a16="http://schemas.microsoft.com/office/drawing/2014/main" id="{FF2D9B0C-708D-059F-A541-2B7E25F50229}"/>
              </a:ext>
            </a:extLst>
          </p:cNvPr>
          <p:cNvSpPr/>
          <p:nvPr/>
        </p:nvSpPr>
        <p:spPr>
          <a:xfrm>
            <a:off x="2379867" y="3599978"/>
            <a:ext cx="9047952" cy="597117"/>
          </a:xfrm>
          <a:prstGeom prst="roundRect">
            <a:avLst/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1817B81F-9E25-AA8B-82A2-22CD7DFF7BCC}"/>
              </a:ext>
            </a:extLst>
          </p:cNvPr>
          <p:cNvSpPr txBox="1"/>
          <p:nvPr/>
        </p:nvSpPr>
        <p:spPr>
          <a:xfrm>
            <a:off x="4678680" y="2832724"/>
            <a:ext cx="262103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/>
              <a:t>Context Window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F64E6548-2645-83F9-19AF-1DED925019C4}"/>
              </a:ext>
            </a:extLst>
          </p:cNvPr>
          <p:cNvSpPr txBox="1"/>
          <p:nvPr/>
        </p:nvSpPr>
        <p:spPr>
          <a:xfrm>
            <a:off x="65311" y="3657289"/>
            <a:ext cx="2211977" cy="4001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000" strike="sngStrike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2 + 2?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F874A4D-F060-D69D-72A4-C4012ADB81D1}"/>
              </a:ext>
            </a:extLst>
          </p:cNvPr>
          <p:cNvSpPr txBox="1"/>
          <p:nvPr/>
        </p:nvSpPr>
        <p:spPr>
          <a:xfrm>
            <a:off x="2379867" y="3705133"/>
            <a:ext cx="304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4</a:t>
            </a:r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1553A72-2E38-11E2-B048-05341479D4D3}"/>
              </a:ext>
            </a:extLst>
          </p:cNvPr>
          <p:cNvSpPr txBox="1"/>
          <p:nvPr/>
        </p:nvSpPr>
        <p:spPr>
          <a:xfrm>
            <a:off x="2684667" y="3705133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What’s is it in Portuguese?</a:t>
            </a:r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9F8FDA3D-43E6-27DF-48B2-F0EC76C9FF13}"/>
              </a:ext>
            </a:extLst>
          </p:cNvPr>
          <p:cNvSpPr txBox="1"/>
          <p:nvPr/>
        </p:nvSpPr>
        <p:spPr>
          <a:xfrm>
            <a:off x="6607881" y="3716564"/>
            <a:ext cx="24775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rgbClr val="00B050"/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Still 4, dummy.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4F373A0-0C97-827C-CFC8-A8C3FF5CD222}"/>
              </a:ext>
            </a:extLst>
          </p:cNvPr>
          <p:cNvSpPr txBox="1"/>
          <p:nvPr/>
        </p:nvSpPr>
        <p:spPr>
          <a:xfrm>
            <a:off x="8837917" y="3714751"/>
            <a:ext cx="2589902" cy="36756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Ha, ha. So funny.</a:t>
            </a:r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22B9922-A458-CE4C-8A8E-DDF1C3EC30C5}"/>
              </a:ext>
            </a:extLst>
          </p:cNvPr>
          <p:cNvSpPr txBox="1"/>
          <p:nvPr/>
        </p:nvSpPr>
        <p:spPr>
          <a:xfrm>
            <a:off x="500742" y="5083952"/>
            <a:ext cx="317586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whole conversation compressed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A2D026-A650-232D-1365-2A803A307D86}"/>
              </a:ext>
            </a:extLst>
          </p:cNvPr>
          <p:cNvSpPr txBox="1"/>
          <p:nvPr/>
        </p:nvSpPr>
        <p:spPr>
          <a:xfrm>
            <a:off x="500742" y="5497960"/>
            <a:ext cx="107433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error out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00F6910-C3D8-0FBB-BB4A-A8C38D85569A}"/>
              </a:ext>
            </a:extLst>
          </p:cNvPr>
          <p:cNvSpPr txBox="1"/>
          <p:nvPr/>
        </p:nvSpPr>
        <p:spPr>
          <a:xfrm>
            <a:off x="519811" y="4669944"/>
            <a:ext cx="94609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FF0000"/>
                </a:solidFill>
                <a:latin typeface="Ink Free" panose="03080402000500000000" pitchFamily="66" charset="0"/>
              </a:rPr>
              <a:t>dropped</a:t>
            </a:r>
          </a:p>
        </p:txBody>
      </p:sp>
    </p:spTree>
    <p:extLst>
      <p:ext uri="{BB962C8B-B14F-4D97-AF65-F5344CB8AC3E}">
        <p14:creationId xmlns:p14="http://schemas.microsoft.com/office/powerpoint/2010/main" val="2354820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 animBg="1"/>
      <p:bldP spid="33" grpId="0"/>
      <p:bldP spid="3" grpId="0"/>
      <p:bldP spid="7" grpId="0"/>
      <p:bldP spid="8" grpId="0"/>
      <p:bldP spid="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FADA066-CCF9-209A-6F13-04FCF9141176}"/>
              </a:ext>
            </a:extLst>
          </p:cNvPr>
          <p:cNvSpPr txBox="1"/>
          <p:nvPr/>
        </p:nvSpPr>
        <p:spPr>
          <a:xfrm>
            <a:off x="2579688" y="3044279"/>
            <a:ext cx="703262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b="1" i="1">
                <a:solidFill>
                  <a:srgbClr val="002060"/>
                </a:solidFill>
              </a:rPr>
              <a:t>How</a:t>
            </a:r>
            <a:r>
              <a:rPr lang="en-US" sz="4400" i="1">
                <a:solidFill>
                  <a:srgbClr val="002060"/>
                </a:solidFill>
              </a:rPr>
              <a:t> do you control this??</a:t>
            </a:r>
          </a:p>
        </p:txBody>
      </p:sp>
    </p:spTree>
    <p:extLst>
      <p:ext uri="{BB962C8B-B14F-4D97-AF65-F5344CB8AC3E}">
        <p14:creationId xmlns:p14="http://schemas.microsoft.com/office/powerpoint/2010/main" val="6473574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0" dur="500" tmFilter="0, 0; .2, .5; .8, .5; 1, 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1" dur="250" autoRev="1" fill="hold"/>
                                        <p:tgtEl>
                                          <p:spTgt spid="5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5" grpId="1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FDA1242-FCD3-626F-4B3A-A9E198E936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63AFA63-EC9B-A000-9291-2C6019451D3F}"/>
              </a:ext>
            </a:extLst>
          </p:cNvPr>
          <p:cNvSpPr txBox="1"/>
          <p:nvPr/>
        </p:nvSpPr>
        <p:spPr>
          <a:xfrm>
            <a:off x="3350453" y="2968086"/>
            <a:ext cx="48654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#5) </a:t>
            </a:r>
            <a:r>
              <a:rPr lang="en-US" sz="4400"/>
              <a:t>Distracted Agent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F87B137-0EDF-9A1F-7508-0F9A7E664AC2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50AE1B1-B95E-731B-8426-BA3523B9D18B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B01B0A08-73F1-618C-5D55-455F51C06FE5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85E40F17-A942-178E-5ACD-E05766E518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22" name="Picture 21" descr="A stick figure drawing of a person&#10;&#10;AI-generated content may be incorrect.">
            <a:extLst>
              <a:ext uri="{FF2B5EF4-FFF2-40B4-BE49-F238E27FC236}">
                <a16:creationId xmlns:a16="http://schemas.microsoft.com/office/drawing/2014/main" id="{56DCFD9A-CB59-57F0-CE85-76AE2AC724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30784" y="4363523"/>
            <a:ext cx="872530" cy="2243286"/>
          </a:xfrm>
          <a:prstGeom prst="rect">
            <a:avLst/>
          </a:prstGeom>
        </p:spPr>
      </p:pic>
      <p:pic>
        <p:nvPicPr>
          <p:cNvPr id="3" name="Picture 2" descr="A black and white drawing of a flower&#10;&#10;AI-generated content may be incorrect.">
            <a:extLst>
              <a:ext uri="{FF2B5EF4-FFF2-40B4-BE49-F238E27FC236}">
                <a16:creationId xmlns:a16="http://schemas.microsoft.com/office/drawing/2014/main" id="{8E99BFA5-5925-ACCB-08A3-74E99C87549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15385" y="4363522"/>
            <a:ext cx="913068" cy="224328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FD237B5C-24F6-453E-05C3-D6EE8C6EDA05}"/>
              </a:ext>
            </a:extLst>
          </p:cNvPr>
          <p:cNvSpPr txBox="1"/>
          <p:nvPr/>
        </p:nvSpPr>
        <p:spPr>
          <a:xfrm>
            <a:off x="4702577" y="5090094"/>
            <a:ext cx="22445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Look! A squirrel!</a:t>
            </a:r>
          </a:p>
        </p:txBody>
      </p:sp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0D0A5F39-EFEC-2BBA-BD45-E8EE8D86F01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046901" y="4819112"/>
            <a:ext cx="630537" cy="557431"/>
          </a:xfrm>
          <a:prstGeom prst="rect">
            <a:avLst/>
          </a:prstGeom>
        </p:spPr>
      </p:pic>
      <p:pic>
        <p:nvPicPr>
          <p:cNvPr id="9" name="Picture 8" descr="A blue quote marks&#10;&#10;AI-generated content may be incorrect.">
            <a:extLst>
              <a:ext uri="{FF2B5EF4-FFF2-40B4-BE49-F238E27FC236}">
                <a16:creationId xmlns:a16="http://schemas.microsoft.com/office/drawing/2014/main" id="{2D98F165-B27F-3F52-3A24-1AEC046331CB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972241" y="5260359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55065054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227FDFE7-3960-06F0-2D78-2DBF59D7A375}"/>
              </a:ext>
            </a:extLst>
          </p:cNvPr>
          <p:cNvSpPr txBox="1"/>
          <p:nvPr/>
        </p:nvSpPr>
        <p:spPr>
          <a:xfrm>
            <a:off x="7670620" y="6338292"/>
            <a:ext cx="393088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i="1" baseline="30000">
                <a:solidFill>
                  <a:schemeClr val="tx1">
                    <a:lumMod val="50000"/>
                    <a:lumOff val="50000"/>
                  </a:schemeClr>
                </a:solidFill>
              </a:rPr>
              <a:t>* </a:t>
            </a:r>
            <a:r>
              <a:rPr lang="en-US" i="1">
                <a:solidFill>
                  <a:schemeClr val="tx1">
                    <a:lumMod val="50000"/>
                    <a:lumOff val="50000"/>
                  </a:schemeClr>
                </a:solidFill>
              </a:rPr>
              <a:t>borrowed from </a:t>
            </a:r>
            <a:r>
              <a:rPr lang="en-US" i="1"/>
              <a:t>Elisabeth Hendrickson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3A8D1C1-4D4A-A63E-80FA-4C44AF14B2D1}"/>
              </a:ext>
            </a:extLst>
          </p:cNvPr>
          <p:cNvSpPr txBox="1"/>
          <p:nvPr/>
        </p:nvSpPr>
        <p:spPr>
          <a:xfrm>
            <a:off x="547814" y="3416608"/>
            <a:ext cx="11359978" cy="10772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proactive and flag issues before they become problems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BC227D28-7787-E43F-35D7-DD91363BE834}"/>
              </a:ext>
            </a:extLst>
          </p:cNvPr>
          <p:cNvSpPr txBox="1"/>
          <p:nvPr/>
        </p:nvSpPr>
        <p:spPr>
          <a:xfrm>
            <a:off x="547814" y="1687033"/>
            <a:ext cx="1122817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200">
                <a:latin typeface="Fira Code" pitchFamily="49" charset="0"/>
                <a:ea typeface="Fira Code" pitchFamily="49" charset="0"/>
                <a:cs typeface="Fira Code" pitchFamily="49" charset="0"/>
              </a:rPr>
              <a:t>Be very honest. Tell me something I need to know even if I don't want to hear it</a:t>
            </a:r>
            <a:r>
              <a:rPr lang="en-US" sz="3200" baseline="30000">
                <a:latin typeface="Fira Code" pitchFamily="49" charset="0"/>
                <a:ea typeface="Fira Code" pitchFamily="49" charset="0"/>
                <a:cs typeface="Fira Code" pitchFamily="49" charset="0"/>
              </a:rPr>
              <a:t>*</a:t>
            </a:r>
          </a:p>
        </p:txBody>
      </p:sp>
    </p:spTree>
    <p:extLst>
      <p:ext uri="{BB962C8B-B14F-4D97-AF65-F5344CB8AC3E}">
        <p14:creationId xmlns:p14="http://schemas.microsoft.com/office/powerpoint/2010/main" val="109528079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D1AD5C1-8B75-8FA5-83C0-DE9FD2FB7AF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2D986FE-FD8F-557D-42B8-63D617CD9431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69B288A8-F610-16E2-5071-4BFCF4EC49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8BC0C885-A780-13EE-724B-6F20751B59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AF133D5C-60BB-35FD-36EF-9A8BCB584BD2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886E9B4-195B-FF2E-B184-97DEA7135B11}"/>
              </a:ext>
            </a:extLst>
          </p:cNvPr>
          <p:cNvSpPr txBox="1"/>
          <p:nvPr/>
        </p:nvSpPr>
        <p:spPr>
          <a:xfrm>
            <a:off x="848498" y="1496449"/>
            <a:ext cx="10692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&gt; commit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03C3CE4-DDF1-D26A-6EB0-67B05D6E40A0}"/>
              </a:ext>
            </a:extLst>
          </p:cNvPr>
          <p:cNvSpPr txBox="1"/>
          <p:nvPr/>
        </p:nvSpPr>
        <p:spPr>
          <a:xfrm>
            <a:off x="910282" y="1939233"/>
            <a:ext cx="120930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committed</a:t>
            </a:r>
          </a:p>
        </p:txBody>
      </p:sp>
    </p:spTree>
    <p:extLst>
      <p:ext uri="{BB962C8B-B14F-4D97-AF65-F5344CB8AC3E}">
        <p14:creationId xmlns:p14="http://schemas.microsoft.com/office/powerpoint/2010/main" val="104944749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00F3D67-D7FE-43DC-CD9E-C6B3A3C489C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4">
            <a:extLst>
              <a:ext uri="{FF2B5EF4-FFF2-40B4-BE49-F238E27FC236}">
                <a16:creationId xmlns:a16="http://schemas.microsoft.com/office/drawing/2014/main" id="{C788515C-B8AE-744D-7043-9ABD3B6C34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000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C509389C-7803-A109-D039-C946B9404302}"/>
              </a:ext>
            </a:extLst>
          </p:cNvPr>
          <p:cNvSpPr/>
          <p:nvPr/>
        </p:nvSpPr>
        <p:spPr>
          <a:xfrm>
            <a:off x="6789898" y="1451689"/>
            <a:ext cx="3749683" cy="822576"/>
          </a:xfrm>
          <a:prstGeom prst="rect">
            <a:avLst/>
          </a:prstGeom>
          <a:solidFill>
            <a:srgbClr val="FFFF00">
              <a:alpha val="79608"/>
            </a:srgbClr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8A1E5D-8157-4187-0244-351FB4327D32}"/>
              </a:ext>
            </a:extLst>
          </p:cNvPr>
          <p:cNvSpPr txBox="1"/>
          <p:nvPr/>
        </p:nvSpPr>
        <p:spPr>
          <a:xfrm>
            <a:off x="2622623" y="713070"/>
            <a:ext cx="11580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Generalist</a:t>
            </a: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CBDE718E-5F89-4A6D-814D-339FD17D219F}"/>
              </a:ext>
            </a:extLst>
          </p:cNvPr>
          <p:cNvSpPr txBox="1"/>
          <p:nvPr/>
        </p:nvSpPr>
        <p:spPr>
          <a:xfrm>
            <a:off x="7945732" y="708425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pic>
        <p:nvPicPr>
          <p:cNvPr id="35" name="Picture 4">
            <a:extLst>
              <a:ext uri="{FF2B5EF4-FFF2-40B4-BE49-F238E27FC236}">
                <a16:creationId xmlns:a16="http://schemas.microsoft.com/office/drawing/2014/main" id="{D5B65FDB-FF17-211F-D012-E3874E4E15E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5451" y="122516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6" name="Rectangle 35">
            <a:extLst>
              <a:ext uri="{FF2B5EF4-FFF2-40B4-BE49-F238E27FC236}">
                <a16:creationId xmlns:a16="http://schemas.microsoft.com/office/drawing/2014/main" id="{961C786F-ACCC-78F0-4A8A-27D050EA1495}"/>
              </a:ext>
            </a:extLst>
          </p:cNvPr>
          <p:cNvSpPr/>
          <p:nvPr/>
        </p:nvSpPr>
        <p:spPr>
          <a:xfrm>
            <a:off x="3321314" y="1428610"/>
            <a:ext cx="1622854" cy="282183"/>
          </a:xfrm>
          <a:prstGeom prst="rect">
            <a:avLst/>
          </a:prstGeom>
          <a:solidFill>
            <a:srgbClr val="FF00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Rectangle 36">
            <a:extLst>
              <a:ext uri="{FF2B5EF4-FFF2-40B4-BE49-F238E27FC236}">
                <a16:creationId xmlns:a16="http://schemas.microsoft.com/office/drawing/2014/main" id="{A9842E4D-BEA6-9D91-8FCF-7FAABB8FBA14}"/>
              </a:ext>
            </a:extLst>
          </p:cNvPr>
          <p:cNvSpPr/>
          <p:nvPr/>
        </p:nvSpPr>
        <p:spPr>
          <a:xfrm>
            <a:off x="1175184" y="1428255"/>
            <a:ext cx="2146130" cy="282183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Rectangle 37">
            <a:extLst>
              <a:ext uri="{FF2B5EF4-FFF2-40B4-BE49-F238E27FC236}">
                <a16:creationId xmlns:a16="http://schemas.microsoft.com/office/drawing/2014/main" id="{01C4E48E-3ADD-F470-622F-EE0574664758}"/>
              </a:ext>
            </a:extLst>
          </p:cNvPr>
          <p:cNvSpPr/>
          <p:nvPr/>
        </p:nvSpPr>
        <p:spPr>
          <a:xfrm>
            <a:off x="2979287" y="1706252"/>
            <a:ext cx="1964576" cy="568013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9" name="Rectangle 38">
            <a:extLst>
              <a:ext uri="{FF2B5EF4-FFF2-40B4-BE49-F238E27FC236}">
                <a16:creationId xmlns:a16="http://schemas.microsoft.com/office/drawing/2014/main" id="{E6DD2184-4307-4DC6-06DD-7E5310812F8C}"/>
              </a:ext>
            </a:extLst>
          </p:cNvPr>
          <p:cNvSpPr/>
          <p:nvPr/>
        </p:nvSpPr>
        <p:spPr>
          <a:xfrm>
            <a:off x="2032420" y="1424684"/>
            <a:ext cx="515672" cy="277997"/>
          </a:xfrm>
          <a:prstGeom prst="rect">
            <a:avLst/>
          </a:prstGeom>
          <a:solidFill>
            <a:srgbClr val="FF40FF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Rectangle 39">
            <a:extLst>
              <a:ext uri="{FF2B5EF4-FFF2-40B4-BE49-F238E27FC236}">
                <a16:creationId xmlns:a16="http://schemas.microsoft.com/office/drawing/2014/main" id="{0F496A43-A325-E89B-8FAE-96198BF647E5}"/>
              </a:ext>
            </a:extLst>
          </p:cNvPr>
          <p:cNvSpPr/>
          <p:nvPr/>
        </p:nvSpPr>
        <p:spPr>
          <a:xfrm>
            <a:off x="3542272" y="1987726"/>
            <a:ext cx="1409982" cy="283529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1" name="Rectangle 40">
            <a:extLst>
              <a:ext uri="{FF2B5EF4-FFF2-40B4-BE49-F238E27FC236}">
                <a16:creationId xmlns:a16="http://schemas.microsoft.com/office/drawing/2014/main" id="{48A0E3EE-59FA-116D-8142-F336A831498B}"/>
              </a:ext>
            </a:extLst>
          </p:cNvPr>
          <p:cNvSpPr/>
          <p:nvPr/>
        </p:nvSpPr>
        <p:spPr>
          <a:xfrm>
            <a:off x="1174345" y="1988929"/>
            <a:ext cx="1804942" cy="283529"/>
          </a:xfrm>
          <a:prstGeom prst="rect">
            <a:avLst/>
          </a:prstGeom>
          <a:solidFill>
            <a:srgbClr val="7030A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B140F9EF-9E22-4183-5026-D25265443B67}"/>
              </a:ext>
            </a:extLst>
          </p:cNvPr>
          <p:cNvSpPr/>
          <p:nvPr/>
        </p:nvSpPr>
        <p:spPr>
          <a:xfrm>
            <a:off x="1175184" y="1706252"/>
            <a:ext cx="2573033" cy="287971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3" name="Rectangle 42">
            <a:extLst>
              <a:ext uri="{FF2B5EF4-FFF2-40B4-BE49-F238E27FC236}">
                <a16:creationId xmlns:a16="http://schemas.microsoft.com/office/drawing/2014/main" id="{81DA0EDB-599E-2851-8B75-0EA3075093E5}"/>
              </a:ext>
            </a:extLst>
          </p:cNvPr>
          <p:cNvSpPr/>
          <p:nvPr/>
        </p:nvSpPr>
        <p:spPr>
          <a:xfrm>
            <a:off x="2813116" y="142468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C5A974B-4086-E1AE-9EE1-C98301530805}"/>
              </a:ext>
            </a:extLst>
          </p:cNvPr>
          <p:cNvSpPr txBox="1"/>
          <p:nvPr/>
        </p:nvSpPr>
        <p:spPr>
          <a:xfrm>
            <a:off x="1109272" y="606363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cxnSp>
        <p:nvCxnSpPr>
          <p:cNvPr id="47" name="Straight Arrow Connector 46">
            <a:extLst>
              <a:ext uri="{FF2B5EF4-FFF2-40B4-BE49-F238E27FC236}">
                <a16:creationId xmlns:a16="http://schemas.microsoft.com/office/drawing/2014/main" id="{3BE9D3B7-BB7E-52D3-099A-1FFE3ADA6F0A}"/>
              </a:ext>
            </a:extLst>
          </p:cNvPr>
          <p:cNvCxnSpPr/>
          <p:nvPr/>
        </p:nvCxnSpPr>
        <p:spPr>
          <a:xfrm>
            <a:off x="1664043" y="893091"/>
            <a:ext cx="1445178" cy="67059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9" name="Right Brace 48">
            <a:extLst>
              <a:ext uri="{FF2B5EF4-FFF2-40B4-BE49-F238E27FC236}">
                <a16:creationId xmlns:a16="http://schemas.microsoft.com/office/drawing/2014/main" id="{C6BF88C2-7136-DA17-E187-0E17637CDF9C}"/>
              </a:ext>
            </a:extLst>
          </p:cNvPr>
          <p:cNvSpPr/>
          <p:nvPr/>
        </p:nvSpPr>
        <p:spPr>
          <a:xfrm>
            <a:off x="5203101" y="1417069"/>
            <a:ext cx="205946" cy="857196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0" name="Right Brace 49">
            <a:extLst>
              <a:ext uri="{FF2B5EF4-FFF2-40B4-BE49-F238E27FC236}">
                <a16:creationId xmlns:a16="http://schemas.microsoft.com/office/drawing/2014/main" id="{72060DEF-A0B1-E50D-7AA7-AC45F42A84E0}"/>
              </a:ext>
            </a:extLst>
          </p:cNvPr>
          <p:cNvSpPr/>
          <p:nvPr/>
        </p:nvSpPr>
        <p:spPr>
          <a:xfrm flipH="1">
            <a:off x="6318408" y="1428338"/>
            <a:ext cx="205945" cy="842917"/>
          </a:xfrm>
          <a:prstGeom prst="rightBrace">
            <a:avLst/>
          </a:prstGeom>
          <a:ln w="2857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CA7BE5FE-BB52-BA99-46FC-A666FD4B5C9C}"/>
              </a:ext>
            </a:extLst>
          </p:cNvPr>
          <p:cNvSpPr txBox="1"/>
          <p:nvPr/>
        </p:nvSpPr>
        <p:spPr>
          <a:xfrm>
            <a:off x="5531191" y="1539811"/>
            <a:ext cx="68480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same</a:t>
            </a:r>
          </a:p>
          <a:p>
            <a:pPr algn="ctr"/>
            <a:r>
              <a:rPr lang="en-US"/>
              <a:t>size</a:t>
            </a: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C2737275-00D7-1963-79DB-5CD643E3F67A}"/>
              </a:ext>
            </a:extLst>
          </p:cNvPr>
          <p:cNvSpPr txBox="1"/>
          <p:nvPr/>
        </p:nvSpPr>
        <p:spPr>
          <a:xfrm>
            <a:off x="788505" y="5829397"/>
            <a:ext cx="506561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dilutes attention across everything (</a:t>
            </a:r>
            <a:r>
              <a:rPr lang="en-US" b="1"/>
              <a:t>shallow</a:t>
            </a:r>
            <a:r>
              <a:rPr lang="en-US"/>
              <a:t> focus)</a:t>
            </a:r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90DA293A-5202-FBF9-CEB6-9DB25C7DF86E}"/>
              </a:ext>
            </a:extLst>
          </p:cNvPr>
          <p:cNvSpPr txBox="1"/>
          <p:nvPr/>
        </p:nvSpPr>
        <p:spPr>
          <a:xfrm>
            <a:off x="1485502" y="6165946"/>
            <a:ext cx="29542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or  fixates on the </a:t>
            </a:r>
            <a:r>
              <a:rPr lang="en-US" b="1"/>
              <a:t>wrong</a:t>
            </a:r>
            <a:r>
              <a:rPr lang="en-US"/>
              <a:t> </a:t>
            </a:r>
            <a:r>
              <a:rPr lang="en-US" b="1"/>
              <a:t>parts</a:t>
            </a:r>
          </a:p>
        </p:txBody>
      </p:sp>
    </p:spTree>
    <p:extLst>
      <p:ext uri="{BB962C8B-B14F-4D97-AF65-F5344CB8AC3E}">
        <p14:creationId xmlns:p14="http://schemas.microsoft.com/office/powerpoint/2010/main" val="191475168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1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5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8" grpId="0"/>
      <p:bldP spid="45" grpId="0"/>
      <p:bldP spid="49" grpId="0" animBg="1"/>
      <p:bldP spid="50" grpId="0" animBg="1"/>
      <p:bldP spid="51" grpId="0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6736630-B37E-AD7B-8B7E-2D3CDD3B586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>
            <a:extLst>
              <a:ext uri="{FF2B5EF4-FFF2-40B4-BE49-F238E27FC236}">
                <a16:creationId xmlns:a16="http://schemas.microsoft.com/office/drawing/2014/main" id="{463FA2C6-0614-3A45-4C4C-1F09F2C8AFEA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8" name="Picture 7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04469A17-3988-BF97-CB29-0EFB1FDD8251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10" name="Title 3">
              <a:extLst>
                <a:ext uri="{FF2B5EF4-FFF2-40B4-BE49-F238E27FC236}">
                  <a16:creationId xmlns:a16="http://schemas.microsoft.com/office/drawing/2014/main" id="{0AB2DD80-32BB-EF09-ED24-1900B93DFB09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9FB41AE2-52D6-894F-DF88-9708DAA0B180}"/>
              </a:ext>
            </a:extLst>
          </p:cNvPr>
          <p:cNvSpPr txBox="1"/>
          <p:nvPr/>
        </p:nvSpPr>
        <p:spPr>
          <a:xfrm>
            <a:off x="3951022" y="4192658"/>
            <a:ext cx="4289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has </a:t>
            </a:r>
            <a:r>
              <a:rPr lang="en-US" sz="3600" b="1"/>
              <a:t>limited</a:t>
            </a:r>
            <a:r>
              <a:rPr lang="en-US" sz="3600"/>
              <a:t> </a:t>
            </a:r>
            <a:r>
              <a:rPr lang="en-US" sz="3600" b="1"/>
              <a:t>focus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37D64FE1-B7F2-A02C-54CC-3C1B3E85FFDB}"/>
              </a:ext>
            </a:extLst>
          </p:cNvPr>
          <p:cNvSpPr txBox="1"/>
          <p:nvPr/>
        </p:nvSpPr>
        <p:spPr>
          <a:xfrm>
            <a:off x="4158680" y="4892825"/>
            <a:ext cx="532504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does not equally prioritize every token</a:t>
            </a:r>
            <a:endParaRPr lang="en-US" sz="2400" b="1"/>
          </a:p>
        </p:txBody>
      </p:sp>
    </p:spTree>
    <p:extLst>
      <p:ext uri="{BB962C8B-B14F-4D97-AF65-F5344CB8AC3E}">
        <p14:creationId xmlns:p14="http://schemas.microsoft.com/office/powerpoint/2010/main" val="2125577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EB568B4-7A15-93F1-E46C-69E6F3DEB36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1A193F21-9E24-ECE0-C329-13224A0C070B}"/>
              </a:ext>
            </a:extLst>
          </p:cNvPr>
          <p:cNvSpPr txBox="1"/>
          <p:nvPr/>
        </p:nvSpPr>
        <p:spPr>
          <a:xfrm>
            <a:off x="3808464" y="3009351"/>
            <a:ext cx="441178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#6) </a:t>
            </a:r>
            <a:r>
              <a:rPr lang="en-US" sz="4400" dirty="0"/>
              <a:t>Focused Agent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0D768E5E-7F54-8891-91B0-CB0A6DBBBC9E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7F9ED379-7CEC-6061-B42A-E442E391E75F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11BD4D7-BEDA-AF51-0503-6E58BE598B1D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11C61A5-7B80-C130-095E-DC949F1391D3}"/>
              </a:ext>
            </a:extLst>
          </p:cNvPr>
          <p:cNvSpPr txBox="1"/>
          <p:nvPr/>
        </p:nvSpPr>
        <p:spPr>
          <a:xfrm>
            <a:off x="6494523" y="3742998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smaller scope == better results</a:t>
            </a:r>
          </a:p>
        </p:txBody>
      </p:sp>
      <p:pic>
        <p:nvPicPr>
          <p:cNvPr id="7" name="Picture 6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0526AF0-F0E0-3766-3427-70ED45BE8A4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2652" y="4321557"/>
            <a:ext cx="1684950" cy="2370685"/>
          </a:xfrm>
          <a:prstGeom prst="rect">
            <a:avLst/>
          </a:prstGeom>
        </p:spPr>
      </p:pic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BCAF6724-3E87-8A34-9C42-78B74FE19C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1FC64A9-AC42-5C25-CEE6-3D75FD2356A8}"/>
              </a:ext>
            </a:extLst>
          </p:cNvPr>
          <p:cNvSpPr txBox="1"/>
          <p:nvPr/>
        </p:nvSpPr>
        <p:spPr>
          <a:xfrm>
            <a:off x="4427248" y="5155039"/>
            <a:ext cx="268887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One thing at a time!</a:t>
            </a:r>
          </a:p>
        </p:txBody>
      </p:sp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22C31BFF-0C43-8D51-F37B-B1CF795DA09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885106" y="4876324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561DD9C3-BA8A-93BF-A2FE-5F57367D94F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01825" y="5353207"/>
            <a:ext cx="549332" cy="4827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0912531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7B7C394-6166-9F46-F2C5-DE27DDE13B1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6F434609-C90B-6066-C26F-F408F7EB180D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1B6490EF-7CD8-266C-C66D-254567B66D4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E70265C2-C355-4E44-88F7-658B5CF124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flipH="1">
            <a:off x="11341260" y="5684874"/>
            <a:ext cx="773606" cy="1109074"/>
          </a:xfrm>
          <a:prstGeom prst="rect">
            <a:avLst/>
          </a:prstGeom>
        </p:spPr>
      </p:pic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F825FE3-CF1D-33E3-04FD-C368EB2BECBE}"/>
              </a:ext>
            </a:extLst>
          </p:cNvPr>
          <p:cNvSpPr/>
          <p:nvPr/>
        </p:nvSpPr>
        <p:spPr>
          <a:xfrm>
            <a:off x="708454" y="1301578"/>
            <a:ext cx="4079678" cy="4670854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27492D2F-2907-536B-E4C4-863EAD6316CE}"/>
              </a:ext>
            </a:extLst>
          </p:cNvPr>
          <p:cNvSpPr/>
          <p:nvPr/>
        </p:nvSpPr>
        <p:spPr>
          <a:xfrm>
            <a:off x="6606746" y="1301578"/>
            <a:ext cx="3814119" cy="1400433"/>
          </a:xfrm>
          <a:prstGeom prst="roundRect">
            <a:avLst>
              <a:gd name="adj" fmla="val 4552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83E0636-D611-8768-89F4-2175AD99A73A}"/>
              </a:ext>
            </a:extLst>
          </p:cNvPr>
          <p:cNvSpPr txBox="1"/>
          <p:nvPr/>
        </p:nvSpPr>
        <p:spPr>
          <a:xfrm>
            <a:off x="1494621" y="2163714"/>
            <a:ext cx="2589240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Main 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Claude</a:t>
            </a:r>
          </a:p>
          <a:p>
            <a:pPr algn="ctr"/>
            <a:r>
              <a:rPr lang="en-US" sz="6000">
                <a:solidFill>
                  <a:schemeClr val="accent5">
                    <a:lumMod val="50000"/>
                  </a:schemeClr>
                </a:solidFill>
              </a:rPr>
              <a:t> Code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7B3B0FFB-D2BB-3977-7EE5-39A6E6B9C6B7}"/>
              </a:ext>
            </a:extLst>
          </p:cNvPr>
          <p:cNvSpPr txBox="1"/>
          <p:nvPr/>
        </p:nvSpPr>
        <p:spPr>
          <a:xfrm>
            <a:off x="6866185" y="1301578"/>
            <a:ext cx="341851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>
                <a:solidFill>
                  <a:schemeClr val="accent5">
                    <a:lumMod val="50000"/>
                  </a:schemeClr>
                </a:solidFill>
              </a:rPr>
              <a:t>Little Committer</a:t>
            </a:r>
          </a:p>
        </p:txBody>
      </p:sp>
    </p:spTree>
    <p:extLst>
      <p:ext uri="{BB962C8B-B14F-4D97-AF65-F5344CB8AC3E}">
        <p14:creationId xmlns:p14="http://schemas.microsoft.com/office/powerpoint/2010/main" val="29959018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extBox 9">
            <a:extLst>
              <a:ext uri="{FF2B5EF4-FFF2-40B4-BE49-F238E27FC236}">
                <a16:creationId xmlns:a16="http://schemas.microsoft.com/office/drawing/2014/main" id="{3D18BC92-D5E4-E3EF-321F-915C91AAE895}"/>
              </a:ext>
            </a:extLst>
          </p:cNvPr>
          <p:cNvSpPr txBox="1"/>
          <p:nvPr/>
        </p:nvSpPr>
        <p:spPr>
          <a:xfrm>
            <a:off x="753216" y="2951946"/>
            <a:ext cx="9725314" cy="9610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I see you’re about to </a:t>
            </a:r>
            <a:r>
              <a:rPr lang="en-US" sz="2800"/>
              <a:t>commit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</a:t>
            </a:r>
            <a:r>
              <a:rPr lang="en-US" sz="2800"/>
              <a:t> entire </a:t>
            </a:r>
            <a:r>
              <a:rPr lang="en-US" sz="2800" b="1" i="1"/>
              <a:t>node_modules </a:t>
            </a:r>
            <a:r>
              <a:rPr lang="en-US" sz="2800" b="1"/>
              <a:t>directory</a:t>
            </a:r>
            <a:r>
              <a:rPr lang="en-US" sz="2800"/>
              <a:t>. </a:t>
            </a:r>
            <a:br>
              <a:rPr lang="en-US" sz="2800"/>
            </a:b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This is generally a bad practice as it bloats the repostitory.</a:t>
            </a:r>
          </a:p>
        </p:txBody>
      </p:sp>
    </p:spTree>
    <p:extLst>
      <p:ext uri="{BB962C8B-B14F-4D97-AF65-F5344CB8AC3E}">
        <p14:creationId xmlns:p14="http://schemas.microsoft.com/office/powerpoint/2010/main" val="4153281134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EC0B93C-DE6A-8182-1688-347BCC271A8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9207F9F7-DB8C-D466-DED7-DEF18F7579BA}"/>
              </a:ext>
            </a:extLst>
          </p:cNvPr>
          <p:cNvSpPr txBox="1"/>
          <p:nvPr/>
        </p:nvSpPr>
        <p:spPr>
          <a:xfrm>
            <a:off x="674956" y="2951946"/>
            <a:ext cx="10842087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 docs file has an </a:t>
            </a:r>
            <a:r>
              <a:rPr lang="en-US" sz="2800" b="1"/>
              <a:t>underscore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/>
              <a:t>in its name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instead of a hyphen.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Before committing, </a:t>
            </a:r>
            <a:r>
              <a:rPr lang="en-US" sz="2800" b="1"/>
              <a:t>should I rename it</a:t>
            </a:r>
            <a:r>
              <a:rPr lang="en-US" sz="2800" b="1">
                <a:solidFill>
                  <a:schemeClr val="tx1">
                    <a:lumMod val="50000"/>
                    <a:lumOff val="50000"/>
                  </a:schemeClr>
                </a:solidFill>
              </a:rPr>
              <a:t>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to use hypens for consistency?</a:t>
            </a:r>
          </a:p>
        </p:txBody>
      </p:sp>
    </p:spTree>
    <p:extLst>
      <p:ext uri="{BB962C8B-B14F-4D97-AF65-F5344CB8AC3E}">
        <p14:creationId xmlns:p14="http://schemas.microsoft.com/office/powerpoint/2010/main" val="2986318544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CA2D45-0245-872D-EFB5-6402049F3CB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>
            <a:extLst>
              <a:ext uri="{FF2B5EF4-FFF2-40B4-BE49-F238E27FC236}">
                <a16:creationId xmlns:a16="http://schemas.microsoft.com/office/drawing/2014/main" id="{F1B4BB8F-29E8-67D8-68E6-0207E2D954AA}"/>
              </a:ext>
            </a:extLst>
          </p:cNvPr>
          <p:cNvSpPr txBox="1"/>
          <p:nvPr/>
        </p:nvSpPr>
        <p:spPr>
          <a:xfrm>
            <a:off x="2685533" y="2736502"/>
            <a:ext cx="7891849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There’s an issue with the </a:t>
            </a:r>
            <a:r>
              <a:rPr lang="en-US" sz="2800"/>
              <a:t>PDF file </a:t>
            </a:r>
          </a:p>
          <a:p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– it’s </a:t>
            </a:r>
            <a:r>
              <a:rPr lang="en-US" sz="2800"/>
              <a:t>staged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 as new but also shows as </a:t>
            </a:r>
            <a:r>
              <a:rPr lang="en-US" sz="2800"/>
              <a:t>deleted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. </a:t>
            </a:r>
          </a:p>
          <a:p>
            <a:r>
              <a:rPr lang="en-US" sz="2800"/>
              <a:t>Should I unstage it </a:t>
            </a:r>
            <a:r>
              <a:rPr lang="en-US" sz="2800">
                <a:solidFill>
                  <a:schemeClr val="tx1">
                    <a:lumMod val="50000"/>
                    <a:lumOff val="50000"/>
                  </a:schemeClr>
                </a:solidFill>
              </a:rPr>
              <a:t>or do you want to keep the file?</a:t>
            </a:r>
          </a:p>
        </p:txBody>
      </p:sp>
    </p:spTree>
    <p:extLst>
      <p:ext uri="{BB962C8B-B14F-4D97-AF65-F5344CB8AC3E}">
        <p14:creationId xmlns:p14="http://schemas.microsoft.com/office/powerpoint/2010/main" val="5666963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>
            <a:extLst>
              <a:ext uri="{FF2B5EF4-FFF2-40B4-BE49-F238E27FC236}">
                <a16:creationId xmlns:a16="http://schemas.microsoft.com/office/drawing/2014/main" id="{5C142DEC-6631-4D82-7B2B-219E21DB9404}"/>
              </a:ext>
            </a:extLst>
          </p:cNvPr>
          <p:cNvSpPr txBox="1"/>
          <p:nvPr/>
        </p:nvSpPr>
        <p:spPr>
          <a:xfrm>
            <a:off x="675824" y="349271"/>
            <a:ext cx="8618728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What can we even control here?</a:t>
            </a:r>
          </a:p>
        </p:txBody>
      </p:sp>
      <p:sp>
        <p:nvSpPr>
          <p:cNvPr id="13" name="choosing LLM">
            <a:extLst>
              <a:ext uri="{FF2B5EF4-FFF2-40B4-BE49-F238E27FC236}">
                <a16:creationId xmlns:a16="http://schemas.microsoft.com/office/drawing/2014/main" id="{E0560574-EE2C-885E-39A2-5C3903328B84}"/>
              </a:ext>
            </a:extLst>
          </p:cNvPr>
          <p:cNvSpPr txBox="1"/>
          <p:nvPr/>
        </p:nvSpPr>
        <p:spPr>
          <a:xfrm>
            <a:off x="675824" y="4967422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5" name="choosing tool">
            <a:extLst>
              <a:ext uri="{FF2B5EF4-FFF2-40B4-BE49-F238E27FC236}">
                <a16:creationId xmlns:a16="http://schemas.microsoft.com/office/drawing/2014/main" id="{17462241-3704-486F-40B7-D8D2962D74F2}"/>
              </a:ext>
            </a:extLst>
          </p:cNvPr>
          <p:cNvSpPr txBox="1"/>
          <p:nvPr/>
        </p:nvSpPr>
        <p:spPr>
          <a:xfrm>
            <a:off x="675825" y="3597376"/>
            <a:ext cx="9797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choosing</a:t>
            </a:r>
          </a:p>
        </p:txBody>
      </p:sp>
      <p:sp>
        <p:nvSpPr>
          <p:cNvPr id="16" name="focusing here">
            <a:extLst>
              <a:ext uri="{FF2B5EF4-FFF2-40B4-BE49-F238E27FC236}">
                <a16:creationId xmlns:a16="http://schemas.microsoft.com/office/drawing/2014/main" id="{11E56F57-5988-0291-367F-5968509F601A}"/>
              </a:ext>
            </a:extLst>
          </p:cNvPr>
          <p:cNvSpPr txBox="1"/>
          <p:nvPr/>
        </p:nvSpPr>
        <p:spPr>
          <a:xfrm>
            <a:off x="9244747" y="2030004"/>
            <a:ext cx="105509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navigate</a:t>
            </a:r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C664AD16-C21A-6172-C893-B152B220CF87}"/>
              </a:ext>
            </a:extLst>
          </p:cNvPr>
          <p:cNvGrpSpPr/>
          <p:nvPr/>
        </p:nvGrpSpPr>
        <p:grpSpPr>
          <a:xfrm>
            <a:off x="1899473" y="1915512"/>
            <a:ext cx="7198963" cy="967648"/>
            <a:chOff x="1736133" y="1915512"/>
            <a:chExt cx="7198963" cy="967648"/>
          </a:xfrm>
        </p:grpSpPr>
        <p:pic>
          <p:nvPicPr>
            <p:cNvPr id="21" name="Picture 20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BA9B13B6-2550-E0FB-0644-895E1BEECA9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 flipH="1">
              <a:off x="1882444" y="2007758"/>
              <a:ext cx="579478" cy="783156"/>
            </a:xfrm>
            <a:prstGeom prst="rect">
              <a:avLst/>
            </a:prstGeom>
          </p:spPr>
        </p:pic>
        <p:sp>
          <p:nvSpPr>
            <p:cNvPr id="36" name="Rounded Rectangle 35">
              <a:extLst>
                <a:ext uri="{FF2B5EF4-FFF2-40B4-BE49-F238E27FC236}">
                  <a16:creationId xmlns:a16="http://schemas.microsoft.com/office/drawing/2014/main" id="{4DEBAA2F-7F37-B64C-EEA8-30750AB7C938}"/>
                </a:ext>
              </a:extLst>
            </p:cNvPr>
            <p:cNvSpPr/>
            <p:nvPr/>
          </p:nvSpPr>
          <p:spPr>
            <a:xfrm>
              <a:off x="1736133" y="1915512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871840 w 7198963"/>
                <a:gd name="csY2" fmla="*/ 0 h 967648"/>
                <a:gd name="csX3" fmla="*/ 1513638 w 7198963"/>
                <a:gd name="csY3" fmla="*/ 0 h 967648"/>
                <a:gd name="csX4" fmla="*/ 2017908 w 7198963"/>
                <a:gd name="csY4" fmla="*/ 0 h 967648"/>
                <a:gd name="csX5" fmla="*/ 2384650 w 7198963"/>
                <a:gd name="csY5" fmla="*/ 0 h 967648"/>
                <a:gd name="csX6" fmla="*/ 2957684 w 7198963"/>
                <a:gd name="csY6" fmla="*/ 0 h 967648"/>
                <a:gd name="csX7" fmla="*/ 3599482 w 7198963"/>
                <a:gd name="csY7" fmla="*/ 0 h 967648"/>
                <a:gd name="csX8" fmla="*/ 4034987 w 7198963"/>
                <a:gd name="csY8" fmla="*/ 0 h 967648"/>
                <a:gd name="csX9" fmla="*/ 4745549 w 7198963"/>
                <a:gd name="csY9" fmla="*/ 0 h 967648"/>
                <a:gd name="csX10" fmla="*/ 5181055 w 7198963"/>
                <a:gd name="csY10" fmla="*/ 0 h 967648"/>
                <a:gd name="csX11" fmla="*/ 5616561 w 7198963"/>
                <a:gd name="csY11" fmla="*/ 0 h 967648"/>
                <a:gd name="csX12" fmla="*/ 5983303 w 7198963"/>
                <a:gd name="csY12" fmla="*/ 0 h 967648"/>
                <a:gd name="csX13" fmla="*/ 7037685 w 7198963"/>
                <a:gd name="csY13" fmla="*/ 0 h 967648"/>
                <a:gd name="csX14" fmla="*/ 7198963 w 7198963"/>
                <a:gd name="csY14" fmla="*/ 161278 h 967648"/>
                <a:gd name="csX15" fmla="*/ 7198963 w 7198963"/>
                <a:gd name="csY15" fmla="*/ 490275 h 967648"/>
                <a:gd name="csX16" fmla="*/ 7198963 w 7198963"/>
                <a:gd name="csY16" fmla="*/ 806370 h 967648"/>
                <a:gd name="csX17" fmla="*/ 7037685 w 7198963"/>
                <a:gd name="csY17" fmla="*/ 967648 h 967648"/>
                <a:gd name="csX18" fmla="*/ 6533415 w 7198963"/>
                <a:gd name="csY18" fmla="*/ 967648 h 967648"/>
                <a:gd name="csX19" fmla="*/ 6029145 w 7198963"/>
                <a:gd name="csY19" fmla="*/ 967648 h 967648"/>
                <a:gd name="csX20" fmla="*/ 5318583 w 7198963"/>
                <a:gd name="csY20" fmla="*/ 967648 h 967648"/>
                <a:gd name="csX21" fmla="*/ 4745549 w 7198963"/>
                <a:gd name="csY21" fmla="*/ 967648 h 967648"/>
                <a:gd name="csX22" fmla="*/ 4310044 w 7198963"/>
                <a:gd name="csY22" fmla="*/ 967648 h 967648"/>
                <a:gd name="csX23" fmla="*/ 3943302 w 7198963"/>
                <a:gd name="csY23" fmla="*/ 967648 h 967648"/>
                <a:gd name="csX24" fmla="*/ 3301504 w 7198963"/>
                <a:gd name="csY24" fmla="*/ 967648 h 967648"/>
                <a:gd name="csX25" fmla="*/ 2659706 w 7198963"/>
                <a:gd name="csY25" fmla="*/ 967648 h 967648"/>
                <a:gd name="csX26" fmla="*/ 2224200 w 7198963"/>
                <a:gd name="csY26" fmla="*/ 967648 h 967648"/>
                <a:gd name="csX27" fmla="*/ 1788694 w 7198963"/>
                <a:gd name="csY27" fmla="*/ 967648 h 967648"/>
                <a:gd name="csX28" fmla="*/ 1284424 w 7198963"/>
                <a:gd name="csY28" fmla="*/ 967648 h 967648"/>
                <a:gd name="csX29" fmla="*/ 711391 w 7198963"/>
                <a:gd name="csY29" fmla="*/ 967648 h 967648"/>
                <a:gd name="csX30" fmla="*/ 161278 w 7198963"/>
                <a:gd name="csY30" fmla="*/ 967648 h 967648"/>
                <a:gd name="csX31" fmla="*/ 0 w 7198963"/>
                <a:gd name="csY31" fmla="*/ 806370 h 967648"/>
                <a:gd name="csX32" fmla="*/ 0 w 7198963"/>
                <a:gd name="csY32" fmla="*/ 483824 h 967648"/>
                <a:gd name="csX33" fmla="*/ 0 w 7198963"/>
                <a:gd name="csY33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  <a:cxn ang="0">
                  <a:pos x="csX27" y="csY27"/>
                </a:cxn>
                <a:cxn ang="0">
                  <a:pos x="csX28" y="csY28"/>
                </a:cxn>
                <a:cxn ang="0">
                  <a:pos x="csX29" y="csY29"/>
                </a:cxn>
                <a:cxn ang="0">
                  <a:pos x="csX30" y="csY30"/>
                </a:cxn>
                <a:cxn ang="0">
                  <a:pos x="csX31" y="csY31"/>
                </a:cxn>
                <a:cxn ang="0">
                  <a:pos x="csX32" y="csY32"/>
                </a:cxn>
                <a:cxn ang="0">
                  <a:pos x="csX33" y="csY33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10646" y="55735"/>
                    <a:pt x="94748" y="2631"/>
                    <a:pt x="161278" y="0"/>
                  </a:cubicBezTo>
                  <a:cubicBezTo>
                    <a:pt x="314092" y="-24318"/>
                    <a:pt x="706624" y="54875"/>
                    <a:pt x="871840" y="0"/>
                  </a:cubicBezTo>
                  <a:cubicBezTo>
                    <a:pt x="1037056" y="-54875"/>
                    <a:pt x="1232910" y="16639"/>
                    <a:pt x="1513638" y="0"/>
                  </a:cubicBezTo>
                  <a:cubicBezTo>
                    <a:pt x="1794366" y="-16639"/>
                    <a:pt x="1849810" y="17366"/>
                    <a:pt x="2017908" y="0"/>
                  </a:cubicBezTo>
                  <a:cubicBezTo>
                    <a:pt x="2186006" y="-17366"/>
                    <a:pt x="2269628" y="10962"/>
                    <a:pt x="2384650" y="0"/>
                  </a:cubicBezTo>
                  <a:cubicBezTo>
                    <a:pt x="2499672" y="-10962"/>
                    <a:pt x="2786541" y="55704"/>
                    <a:pt x="2957684" y="0"/>
                  </a:cubicBezTo>
                  <a:cubicBezTo>
                    <a:pt x="3128827" y="-55704"/>
                    <a:pt x="3391393" y="42692"/>
                    <a:pt x="3599482" y="0"/>
                  </a:cubicBezTo>
                  <a:cubicBezTo>
                    <a:pt x="3807571" y="-42692"/>
                    <a:pt x="3917165" y="33744"/>
                    <a:pt x="4034987" y="0"/>
                  </a:cubicBezTo>
                  <a:cubicBezTo>
                    <a:pt x="4152809" y="-33744"/>
                    <a:pt x="4584461" y="1314"/>
                    <a:pt x="4745549" y="0"/>
                  </a:cubicBezTo>
                  <a:cubicBezTo>
                    <a:pt x="4906637" y="-1314"/>
                    <a:pt x="5025335" y="36691"/>
                    <a:pt x="5181055" y="0"/>
                  </a:cubicBezTo>
                  <a:cubicBezTo>
                    <a:pt x="5336775" y="-36691"/>
                    <a:pt x="5420685" y="45386"/>
                    <a:pt x="5616561" y="0"/>
                  </a:cubicBezTo>
                  <a:cubicBezTo>
                    <a:pt x="5812437" y="-45386"/>
                    <a:pt x="5869050" y="10117"/>
                    <a:pt x="5983303" y="0"/>
                  </a:cubicBezTo>
                  <a:cubicBezTo>
                    <a:pt x="6097556" y="-10117"/>
                    <a:pt x="6587032" y="90711"/>
                    <a:pt x="7037685" y="0"/>
                  </a:cubicBezTo>
                  <a:cubicBezTo>
                    <a:pt x="7117160" y="-13598"/>
                    <a:pt x="7217868" y="84655"/>
                    <a:pt x="7198963" y="161278"/>
                  </a:cubicBezTo>
                  <a:cubicBezTo>
                    <a:pt x="7231687" y="289280"/>
                    <a:pt x="7162242" y="400444"/>
                    <a:pt x="7198963" y="490275"/>
                  </a:cubicBezTo>
                  <a:cubicBezTo>
                    <a:pt x="7235684" y="580106"/>
                    <a:pt x="7187424" y="721129"/>
                    <a:pt x="7198963" y="806370"/>
                  </a:cubicBezTo>
                  <a:cubicBezTo>
                    <a:pt x="7217776" y="891460"/>
                    <a:pt x="7123106" y="984674"/>
                    <a:pt x="7037685" y="967648"/>
                  </a:cubicBezTo>
                  <a:cubicBezTo>
                    <a:pt x="6921010" y="1010287"/>
                    <a:pt x="6650328" y="943302"/>
                    <a:pt x="6533415" y="967648"/>
                  </a:cubicBezTo>
                  <a:cubicBezTo>
                    <a:pt x="6416502" y="991994"/>
                    <a:pt x="6181296" y="942367"/>
                    <a:pt x="6029145" y="967648"/>
                  </a:cubicBezTo>
                  <a:cubicBezTo>
                    <a:pt x="5876994" y="992929"/>
                    <a:pt x="5589785" y="906353"/>
                    <a:pt x="5318583" y="967648"/>
                  </a:cubicBezTo>
                  <a:cubicBezTo>
                    <a:pt x="5047381" y="1028943"/>
                    <a:pt x="4944389" y="955768"/>
                    <a:pt x="4745549" y="967648"/>
                  </a:cubicBezTo>
                  <a:cubicBezTo>
                    <a:pt x="4546709" y="979528"/>
                    <a:pt x="4461756" y="954856"/>
                    <a:pt x="4310044" y="967648"/>
                  </a:cubicBezTo>
                  <a:cubicBezTo>
                    <a:pt x="4158332" y="980440"/>
                    <a:pt x="4124622" y="959105"/>
                    <a:pt x="3943302" y="967648"/>
                  </a:cubicBezTo>
                  <a:cubicBezTo>
                    <a:pt x="3761982" y="976191"/>
                    <a:pt x="3603491" y="965020"/>
                    <a:pt x="3301504" y="967648"/>
                  </a:cubicBezTo>
                  <a:cubicBezTo>
                    <a:pt x="2999517" y="970276"/>
                    <a:pt x="2956191" y="943456"/>
                    <a:pt x="2659706" y="967648"/>
                  </a:cubicBezTo>
                  <a:cubicBezTo>
                    <a:pt x="2363221" y="991840"/>
                    <a:pt x="2374705" y="919757"/>
                    <a:pt x="2224200" y="967648"/>
                  </a:cubicBezTo>
                  <a:cubicBezTo>
                    <a:pt x="2073695" y="1015539"/>
                    <a:pt x="1959790" y="956925"/>
                    <a:pt x="1788694" y="967648"/>
                  </a:cubicBezTo>
                  <a:cubicBezTo>
                    <a:pt x="1617598" y="978371"/>
                    <a:pt x="1404402" y="958403"/>
                    <a:pt x="1284424" y="967648"/>
                  </a:cubicBezTo>
                  <a:cubicBezTo>
                    <a:pt x="1164446" y="976893"/>
                    <a:pt x="877724" y="929224"/>
                    <a:pt x="711391" y="967648"/>
                  </a:cubicBezTo>
                  <a:cubicBezTo>
                    <a:pt x="545058" y="1006072"/>
                    <a:pt x="373247" y="918746"/>
                    <a:pt x="161278" y="967648"/>
                  </a:cubicBezTo>
                  <a:cubicBezTo>
                    <a:pt x="71203" y="975617"/>
                    <a:pt x="1891" y="900273"/>
                    <a:pt x="0" y="806370"/>
                  </a:cubicBezTo>
                  <a:cubicBezTo>
                    <a:pt x="-13384" y="691849"/>
                    <a:pt x="32441" y="583005"/>
                    <a:pt x="0" y="483824"/>
                  </a:cubicBezTo>
                  <a:cubicBezTo>
                    <a:pt x="-32441" y="384643"/>
                    <a:pt x="10709" y="289761"/>
                    <a:pt x="0" y="161278"/>
                  </a:cubicBezTo>
                  <a:close/>
                </a:path>
              </a:pathLst>
            </a:custGeom>
            <a:noFill/>
            <a:ln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Scribble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Developer</a:t>
              </a:r>
            </a:p>
          </p:txBody>
        </p:sp>
      </p:grpSp>
      <p:sp>
        <p:nvSpPr>
          <p:cNvPr id="30" name="Up-Down Arrow 29">
            <a:extLst>
              <a:ext uri="{FF2B5EF4-FFF2-40B4-BE49-F238E27FC236}">
                <a16:creationId xmlns:a16="http://schemas.microsoft.com/office/drawing/2014/main" id="{51DAD576-AC86-B1DF-2354-7D70A704492E}"/>
              </a:ext>
            </a:extLst>
          </p:cNvPr>
          <p:cNvSpPr/>
          <p:nvPr/>
        </p:nvSpPr>
        <p:spPr>
          <a:xfrm>
            <a:off x="1857820" y="2890524"/>
            <a:ext cx="898902" cy="1761325"/>
          </a:xfrm>
          <a:custGeom>
            <a:avLst/>
            <a:gdLst>
              <a:gd name="csX0" fmla="*/ 0 w 898902"/>
              <a:gd name="csY0" fmla="*/ 295208 h 1761325"/>
              <a:gd name="csX1" fmla="*/ 449451 w 898902"/>
              <a:gd name="csY1" fmla="*/ 0 h 1761325"/>
              <a:gd name="csX2" fmla="*/ 898902 w 898902"/>
              <a:gd name="csY2" fmla="*/ 295208 h 1761325"/>
              <a:gd name="csX3" fmla="*/ 671938 w 898902"/>
              <a:gd name="csY3" fmla="*/ 295208 h 1761325"/>
              <a:gd name="csX4" fmla="*/ 671938 w 898902"/>
              <a:gd name="csY4" fmla="*/ 857244 h 1761325"/>
              <a:gd name="csX5" fmla="*/ 671938 w 898902"/>
              <a:gd name="csY5" fmla="*/ 1466117 h 1761325"/>
              <a:gd name="csX6" fmla="*/ 898902 w 898902"/>
              <a:gd name="csY6" fmla="*/ 1466117 h 1761325"/>
              <a:gd name="csX7" fmla="*/ 449451 w 898902"/>
              <a:gd name="csY7" fmla="*/ 1761325 h 1761325"/>
              <a:gd name="csX8" fmla="*/ 0 w 898902"/>
              <a:gd name="csY8" fmla="*/ 1466117 h 1761325"/>
              <a:gd name="csX9" fmla="*/ 226964 w 898902"/>
              <a:gd name="csY9" fmla="*/ 1466117 h 1761325"/>
              <a:gd name="csX10" fmla="*/ 226964 w 898902"/>
              <a:gd name="csY10" fmla="*/ 880663 h 1761325"/>
              <a:gd name="csX11" fmla="*/ 226964 w 898902"/>
              <a:gd name="csY11" fmla="*/ 295208 h 1761325"/>
              <a:gd name="csX12" fmla="*/ 0 w 898902"/>
              <a:gd name="csY12" fmla="*/ 295208 h 1761325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  <a:cxn ang="0">
                <a:pos x="csX9" y="csY9"/>
              </a:cxn>
              <a:cxn ang="0">
                <a:pos x="csX10" y="csY10"/>
              </a:cxn>
              <a:cxn ang="0">
                <a:pos x="csX11" y="csY11"/>
              </a:cxn>
              <a:cxn ang="0">
                <a:pos x="csX12" y="csY12"/>
              </a:cxn>
            </a:cxnLst>
            <a:rect l="l" t="t" r="r" b="b"/>
            <a:pathLst>
              <a:path w="898902" h="1761325" fill="none" extrusionOk="0">
                <a:moveTo>
                  <a:pt x="0" y="295208"/>
                </a:moveTo>
                <a:cubicBezTo>
                  <a:pt x="159539" y="132752"/>
                  <a:pt x="366912" y="94525"/>
                  <a:pt x="449451" y="0"/>
                </a:cubicBezTo>
                <a:cubicBezTo>
                  <a:pt x="570465" y="34704"/>
                  <a:pt x="723035" y="192675"/>
                  <a:pt x="898902" y="295208"/>
                </a:cubicBezTo>
                <a:cubicBezTo>
                  <a:pt x="799580" y="321613"/>
                  <a:pt x="776728" y="269142"/>
                  <a:pt x="671938" y="295208"/>
                </a:cubicBezTo>
                <a:cubicBezTo>
                  <a:pt x="729720" y="567276"/>
                  <a:pt x="610326" y="638302"/>
                  <a:pt x="671938" y="857244"/>
                </a:cubicBezTo>
                <a:cubicBezTo>
                  <a:pt x="733550" y="1076186"/>
                  <a:pt x="650811" y="1211170"/>
                  <a:pt x="671938" y="1466117"/>
                </a:cubicBezTo>
                <a:cubicBezTo>
                  <a:pt x="758887" y="1458403"/>
                  <a:pt x="832322" y="1472292"/>
                  <a:pt x="898902" y="1466117"/>
                </a:cubicBezTo>
                <a:cubicBezTo>
                  <a:pt x="738942" y="1644616"/>
                  <a:pt x="606185" y="1621327"/>
                  <a:pt x="449451" y="1761325"/>
                </a:cubicBezTo>
                <a:cubicBezTo>
                  <a:pt x="202360" y="1668663"/>
                  <a:pt x="138318" y="1552681"/>
                  <a:pt x="0" y="1466117"/>
                </a:cubicBezTo>
                <a:cubicBezTo>
                  <a:pt x="97076" y="1465644"/>
                  <a:pt x="136759" y="1472797"/>
                  <a:pt x="226964" y="1466117"/>
                </a:cubicBezTo>
                <a:cubicBezTo>
                  <a:pt x="175094" y="1316597"/>
                  <a:pt x="271207" y="1056596"/>
                  <a:pt x="226964" y="880663"/>
                </a:cubicBezTo>
                <a:cubicBezTo>
                  <a:pt x="182721" y="704730"/>
                  <a:pt x="290426" y="414653"/>
                  <a:pt x="226964" y="295208"/>
                </a:cubicBezTo>
                <a:cubicBezTo>
                  <a:pt x="172173" y="319397"/>
                  <a:pt x="112067" y="276845"/>
                  <a:pt x="0" y="295208"/>
                </a:cubicBezTo>
                <a:close/>
              </a:path>
              <a:path w="898902" h="1761325" stroke="0" extrusionOk="0">
                <a:moveTo>
                  <a:pt x="0" y="295208"/>
                </a:moveTo>
                <a:cubicBezTo>
                  <a:pt x="80468" y="215197"/>
                  <a:pt x="376038" y="109447"/>
                  <a:pt x="449451" y="0"/>
                </a:cubicBezTo>
                <a:cubicBezTo>
                  <a:pt x="570313" y="36485"/>
                  <a:pt x="770570" y="246939"/>
                  <a:pt x="898902" y="295208"/>
                </a:cubicBezTo>
                <a:cubicBezTo>
                  <a:pt x="817106" y="321862"/>
                  <a:pt x="718217" y="289718"/>
                  <a:pt x="671938" y="295208"/>
                </a:cubicBezTo>
                <a:cubicBezTo>
                  <a:pt x="676549" y="414024"/>
                  <a:pt x="632927" y="588374"/>
                  <a:pt x="671938" y="845535"/>
                </a:cubicBezTo>
                <a:cubicBezTo>
                  <a:pt x="710949" y="1102696"/>
                  <a:pt x="634348" y="1326081"/>
                  <a:pt x="671938" y="1466117"/>
                </a:cubicBezTo>
                <a:cubicBezTo>
                  <a:pt x="728501" y="1455541"/>
                  <a:pt x="814927" y="1493310"/>
                  <a:pt x="898902" y="1466117"/>
                </a:cubicBezTo>
                <a:cubicBezTo>
                  <a:pt x="690263" y="1624700"/>
                  <a:pt x="614444" y="1642426"/>
                  <a:pt x="449451" y="1761325"/>
                </a:cubicBezTo>
                <a:cubicBezTo>
                  <a:pt x="247931" y="1661072"/>
                  <a:pt x="205996" y="1532672"/>
                  <a:pt x="0" y="1466117"/>
                </a:cubicBezTo>
                <a:cubicBezTo>
                  <a:pt x="74369" y="1466096"/>
                  <a:pt x="160364" y="1466776"/>
                  <a:pt x="226964" y="1466117"/>
                </a:cubicBezTo>
                <a:cubicBezTo>
                  <a:pt x="164537" y="1313487"/>
                  <a:pt x="236425" y="1116225"/>
                  <a:pt x="226964" y="880663"/>
                </a:cubicBezTo>
                <a:cubicBezTo>
                  <a:pt x="217503" y="645101"/>
                  <a:pt x="234591" y="482004"/>
                  <a:pt x="226964" y="295208"/>
                </a:cubicBezTo>
                <a:cubicBezTo>
                  <a:pt x="162729" y="319085"/>
                  <a:pt x="53624" y="268955"/>
                  <a:pt x="0" y="295208"/>
                </a:cubicBezTo>
                <a:close/>
              </a:path>
            </a:pathLst>
          </a:custGeom>
          <a:solidFill>
            <a:schemeClr val="accent5">
              <a:lumMod val="40000"/>
              <a:lumOff val="60000"/>
            </a:schemeClr>
          </a:solidFill>
          <a:ln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1615497812">
                  <a:prstGeom prst="upDownArrow">
                    <a:avLst>
                      <a:gd name="adj1" fmla="val 49502"/>
                      <a:gd name="adj2" fmla="val 32841"/>
                    </a:avLst>
                  </a:prstGeom>
                  <ask:type>
                    <ask:lineSketchScribbl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2" name="llm">
            <a:extLst>
              <a:ext uri="{FF2B5EF4-FFF2-40B4-BE49-F238E27FC236}">
                <a16:creationId xmlns:a16="http://schemas.microsoft.com/office/drawing/2014/main" id="{0B37C2A1-1AB9-A3FA-B792-A3727B80A613}"/>
              </a:ext>
            </a:extLst>
          </p:cNvPr>
          <p:cNvGrpSpPr/>
          <p:nvPr/>
        </p:nvGrpSpPr>
        <p:grpSpPr>
          <a:xfrm>
            <a:off x="1906899" y="4651850"/>
            <a:ext cx="7198963" cy="967648"/>
            <a:chOff x="1743559" y="4651850"/>
            <a:chExt cx="7198963" cy="967648"/>
          </a:xfrm>
        </p:grpSpPr>
        <p:pic>
          <p:nvPicPr>
            <p:cNvPr id="20" name="Picture 19" descr="A stick figure with a computer&#10;&#10;AI-generated content may be incorrect.">
              <a:extLst>
                <a:ext uri="{FF2B5EF4-FFF2-40B4-BE49-F238E27FC236}">
                  <a16:creationId xmlns:a16="http://schemas.microsoft.com/office/drawing/2014/main" id="{AFA91849-914A-3901-1F98-D7E87F16AA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1787967" y="4740412"/>
              <a:ext cx="710938" cy="790521"/>
            </a:xfrm>
            <a:prstGeom prst="rect">
              <a:avLst/>
            </a:prstGeom>
          </p:spPr>
        </p:pic>
        <p:sp>
          <p:nvSpPr>
            <p:cNvPr id="37" name="Rounded Rectangle 36">
              <a:extLst>
                <a:ext uri="{FF2B5EF4-FFF2-40B4-BE49-F238E27FC236}">
                  <a16:creationId xmlns:a16="http://schemas.microsoft.com/office/drawing/2014/main" id="{6D7F3EB3-1857-2C5F-2FD1-DAB8538B6360}"/>
                </a:ext>
              </a:extLst>
            </p:cNvPr>
            <p:cNvSpPr/>
            <p:nvPr/>
          </p:nvSpPr>
          <p:spPr>
            <a:xfrm>
              <a:off x="1743559" y="4651850"/>
              <a:ext cx="7198963" cy="967648"/>
            </a:xfrm>
            <a:custGeom>
              <a:avLst/>
              <a:gdLst>
                <a:gd name="csX0" fmla="*/ 0 w 7198963"/>
                <a:gd name="csY0" fmla="*/ 161278 h 967648"/>
                <a:gd name="csX1" fmla="*/ 161278 w 7198963"/>
                <a:gd name="csY1" fmla="*/ 0 h 967648"/>
                <a:gd name="csX2" fmla="*/ 986447 w 7198963"/>
                <a:gd name="csY2" fmla="*/ 0 h 967648"/>
                <a:gd name="csX3" fmla="*/ 1742852 w 7198963"/>
                <a:gd name="csY3" fmla="*/ 0 h 967648"/>
                <a:gd name="csX4" fmla="*/ 2361728 w 7198963"/>
                <a:gd name="csY4" fmla="*/ 0 h 967648"/>
                <a:gd name="csX5" fmla="*/ 2843077 w 7198963"/>
                <a:gd name="csY5" fmla="*/ 0 h 967648"/>
                <a:gd name="csX6" fmla="*/ 3530717 w 7198963"/>
                <a:gd name="csY6" fmla="*/ 0 h 967648"/>
                <a:gd name="csX7" fmla="*/ 4287122 w 7198963"/>
                <a:gd name="csY7" fmla="*/ 0 h 967648"/>
                <a:gd name="csX8" fmla="*/ 4837235 w 7198963"/>
                <a:gd name="csY8" fmla="*/ 0 h 967648"/>
                <a:gd name="csX9" fmla="*/ 5662404 w 7198963"/>
                <a:gd name="csY9" fmla="*/ 0 h 967648"/>
                <a:gd name="csX10" fmla="*/ 6212516 w 7198963"/>
                <a:gd name="csY10" fmla="*/ 0 h 967648"/>
                <a:gd name="csX11" fmla="*/ 7037685 w 7198963"/>
                <a:gd name="csY11" fmla="*/ 0 h 967648"/>
                <a:gd name="csX12" fmla="*/ 7198963 w 7198963"/>
                <a:gd name="csY12" fmla="*/ 161278 h 967648"/>
                <a:gd name="csX13" fmla="*/ 7198963 w 7198963"/>
                <a:gd name="csY13" fmla="*/ 806370 h 967648"/>
                <a:gd name="csX14" fmla="*/ 7037685 w 7198963"/>
                <a:gd name="csY14" fmla="*/ 967648 h 967648"/>
                <a:gd name="csX15" fmla="*/ 6350044 w 7198963"/>
                <a:gd name="csY15" fmla="*/ 967648 h 967648"/>
                <a:gd name="csX16" fmla="*/ 5799932 w 7198963"/>
                <a:gd name="csY16" fmla="*/ 967648 h 967648"/>
                <a:gd name="csX17" fmla="*/ 5043527 w 7198963"/>
                <a:gd name="csY17" fmla="*/ 967648 h 967648"/>
                <a:gd name="csX18" fmla="*/ 4493414 w 7198963"/>
                <a:gd name="csY18" fmla="*/ 967648 h 967648"/>
                <a:gd name="csX19" fmla="*/ 3874538 w 7198963"/>
                <a:gd name="csY19" fmla="*/ 967648 h 967648"/>
                <a:gd name="csX20" fmla="*/ 3049369 w 7198963"/>
                <a:gd name="csY20" fmla="*/ 967648 h 967648"/>
                <a:gd name="csX21" fmla="*/ 2361728 w 7198963"/>
                <a:gd name="csY21" fmla="*/ 967648 h 967648"/>
                <a:gd name="csX22" fmla="*/ 1811616 w 7198963"/>
                <a:gd name="csY22" fmla="*/ 967648 h 967648"/>
                <a:gd name="csX23" fmla="*/ 1330267 w 7198963"/>
                <a:gd name="csY23" fmla="*/ 967648 h 967648"/>
                <a:gd name="csX24" fmla="*/ 161278 w 7198963"/>
                <a:gd name="csY24" fmla="*/ 967648 h 967648"/>
                <a:gd name="csX25" fmla="*/ 0 w 7198963"/>
                <a:gd name="csY25" fmla="*/ 806370 h 967648"/>
                <a:gd name="csX26" fmla="*/ 0 w 7198963"/>
                <a:gd name="csY26" fmla="*/ 161278 h 967648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67648" extrusionOk="0">
                  <a:moveTo>
                    <a:pt x="0" y="161278"/>
                  </a:moveTo>
                  <a:cubicBezTo>
                    <a:pt x="-6260" y="62522"/>
                    <a:pt x="83673" y="1338"/>
                    <a:pt x="161278" y="0"/>
                  </a:cubicBezTo>
                  <a:cubicBezTo>
                    <a:pt x="406685" y="14132"/>
                    <a:pt x="764881" y="-6447"/>
                    <a:pt x="986447" y="0"/>
                  </a:cubicBezTo>
                  <a:cubicBezTo>
                    <a:pt x="1208013" y="6447"/>
                    <a:pt x="1370806" y="9411"/>
                    <a:pt x="1742852" y="0"/>
                  </a:cubicBezTo>
                  <a:cubicBezTo>
                    <a:pt x="2114898" y="-9411"/>
                    <a:pt x="2104724" y="-29018"/>
                    <a:pt x="2361728" y="0"/>
                  </a:cubicBezTo>
                  <a:cubicBezTo>
                    <a:pt x="2618732" y="29018"/>
                    <a:pt x="2608931" y="5806"/>
                    <a:pt x="2843077" y="0"/>
                  </a:cubicBezTo>
                  <a:cubicBezTo>
                    <a:pt x="3077223" y="-5806"/>
                    <a:pt x="3237399" y="23293"/>
                    <a:pt x="3530717" y="0"/>
                  </a:cubicBezTo>
                  <a:cubicBezTo>
                    <a:pt x="3824035" y="-23293"/>
                    <a:pt x="3982525" y="-15442"/>
                    <a:pt x="4287122" y="0"/>
                  </a:cubicBezTo>
                  <a:cubicBezTo>
                    <a:pt x="4591720" y="15442"/>
                    <a:pt x="4623728" y="11855"/>
                    <a:pt x="4837235" y="0"/>
                  </a:cubicBezTo>
                  <a:cubicBezTo>
                    <a:pt x="5050742" y="-11855"/>
                    <a:pt x="5279698" y="12298"/>
                    <a:pt x="5662404" y="0"/>
                  </a:cubicBezTo>
                  <a:cubicBezTo>
                    <a:pt x="6045110" y="-12298"/>
                    <a:pt x="6045713" y="-14327"/>
                    <a:pt x="6212516" y="0"/>
                  </a:cubicBezTo>
                  <a:cubicBezTo>
                    <a:pt x="6379319" y="14327"/>
                    <a:pt x="6779517" y="38485"/>
                    <a:pt x="7037685" y="0"/>
                  </a:cubicBezTo>
                  <a:cubicBezTo>
                    <a:pt x="7113790" y="-13328"/>
                    <a:pt x="7199537" y="75859"/>
                    <a:pt x="7198963" y="161278"/>
                  </a:cubicBezTo>
                  <a:cubicBezTo>
                    <a:pt x="7171997" y="321097"/>
                    <a:pt x="7217595" y="488412"/>
                    <a:pt x="7198963" y="806370"/>
                  </a:cubicBezTo>
                  <a:cubicBezTo>
                    <a:pt x="7202839" y="913644"/>
                    <a:pt x="7133437" y="977026"/>
                    <a:pt x="7037685" y="967648"/>
                  </a:cubicBezTo>
                  <a:cubicBezTo>
                    <a:pt x="6884583" y="943821"/>
                    <a:pt x="6608160" y="935423"/>
                    <a:pt x="6350044" y="967648"/>
                  </a:cubicBezTo>
                  <a:cubicBezTo>
                    <a:pt x="6091928" y="999873"/>
                    <a:pt x="5949098" y="955286"/>
                    <a:pt x="5799932" y="967648"/>
                  </a:cubicBezTo>
                  <a:cubicBezTo>
                    <a:pt x="5650766" y="980010"/>
                    <a:pt x="5359920" y="963994"/>
                    <a:pt x="5043527" y="967648"/>
                  </a:cubicBezTo>
                  <a:cubicBezTo>
                    <a:pt x="4727134" y="971302"/>
                    <a:pt x="4633044" y="966590"/>
                    <a:pt x="4493414" y="967648"/>
                  </a:cubicBezTo>
                  <a:cubicBezTo>
                    <a:pt x="4353784" y="968706"/>
                    <a:pt x="4048622" y="976673"/>
                    <a:pt x="3874538" y="967648"/>
                  </a:cubicBezTo>
                  <a:cubicBezTo>
                    <a:pt x="3700454" y="958623"/>
                    <a:pt x="3370191" y="956362"/>
                    <a:pt x="3049369" y="967648"/>
                  </a:cubicBezTo>
                  <a:cubicBezTo>
                    <a:pt x="2728547" y="978934"/>
                    <a:pt x="2651337" y="991025"/>
                    <a:pt x="2361728" y="967648"/>
                  </a:cubicBezTo>
                  <a:cubicBezTo>
                    <a:pt x="2072119" y="944271"/>
                    <a:pt x="1984565" y="973519"/>
                    <a:pt x="1811616" y="967648"/>
                  </a:cubicBezTo>
                  <a:cubicBezTo>
                    <a:pt x="1638667" y="961777"/>
                    <a:pt x="1562286" y="976340"/>
                    <a:pt x="1330267" y="967648"/>
                  </a:cubicBezTo>
                  <a:cubicBezTo>
                    <a:pt x="1098248" y="958956"/>
                    <a:pt x="497354" y="954112"/>
                    <a:pt x="161278" y="967648"/>
                  </a:cubicBezTo>
                  <a:cubicBezTo>
                    <a:pt x="63604" y="960782"/>
                    <a:pt x="-886" y="892373"/>
                    <a:pt x="0" y="806370"/>
                  </a:cubicBezTo>
                  <a:cubicBezTo>
                    <a:pt x="-9461" y="490485"/>
                    <a:pt x="-2539" y="328577"/>
                    <a:pt x="0" y="161278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Foundation Model</a:t>
              </a:r>
              <a:br>
                <a:rPr lang="en-US" sz="2400">
                  <a:solidFill>
                    <a:schemeClr val="tx1"/>
                  </a:solidFill>
                </a:rPr>
              </a:br>
              <a:r>
                <a:rPr lang="en-US" sz="2400">
                  <a:solidFill>
                    <a:schemeClr val="tx1"/>
                  </a:solidFill>
                </a:rPr>
                <a:t>(LLM)</a:t>
              </a:r>
            </a:p>
          </p:txBody>
        </p:sp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57EC4C71-8BFB-A7E8-7C26-72BCDEDA018A}"/>
                </a:ext>
              </a:extLst>
            </p:cNvPr>
            <p:cNvSpPr txBox="1"/>
            <p:nvPr/>
          </p:nvSpPr>
          <p:spPr>
            <a:xfrm>
              <a:off x="2471968" y="4721201"/>
              <a:ext cx="1628972" cy="86177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Gpt-5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Opus 4.1</a:t>
              </a:r>
            </a:p>
            <a:p>
              <a:r>
                <a:rPr lang="en-US" sz="1600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Gemini 2.5 Pro</a:t>
              </a:r>
            </a:p>
          </p:txBody>
        </p:sp>
      </p:grpSp>
      <p:sp>
        <p:nvSpPr>
          <p:cNvPr id="14" name="configuring">
            <a:extLst>
              <a:ext uri="{FF2B5EF4-FFF2-40B4-BE49-F238E27FC236}">
                <a16:creationId xmlns:a16="http://schemas.microsoft.com/office/drawing/2014/main" id="{4DC3E2A0-8C77-2CE7-10F7-19817CBAAF74}"/>
              </a:ext>
            </a:extLst>
          </p:cNvPr>
          <p:cNvSpPr txBox="1"/>
          <p:nvPr/>
        </p:nvSpPr>
        <p:spPr>
          <a:xfrm>
            <a:off x="9221744" y="3372307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configure</a:t>
            </a:r>
          </a:p>
        </p:txBody>
      </p:sp>
      <p:pic>
        <p:nvPicPr>
          <p:cNvPr id="6146" name="Picture 2">
            <a:extLst>
              <a:ext uri="{FF2B5EF4-FFF2-40B4-BE49-F238E27FC236}">
                <a16:creationId xmlns:a16="http://schemas.microsoft.com/office/drawing/2014/main" id="{075A447C-FB1B-F5A7-4C7C-36C6BAAC601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02642" y="3361617"/>
            <a:ext cx="840849" cy="84084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4" name="agentic coding tool">
            <a:extLst>
              <a:ext uri="{FF2B5EF4-FFF2-40B4-BE49-F238E27FC236}">
                <a16:creationId xmlns:a16="http://schemas.microsoft.com/office/drawing/2014/main" id="{C4043D06-BB1B-4695-35DE-77FB95F7A9B3}"/>
              </a:ext>
            </a:extLst>
          </p:cNvPr>
          <p:cNvGrpSpPr/>
          <p:nvPr/>
        </p:nvGrpSpPr>
        <p:grpSpPr>
          <a:xfrm>
            <a:off x="1857820" y="3271897"/>
            <a:ext cx="7198963" cy="1020984"/>
            <a:chOff x="1857820" y="3271897"/>
            <a:chExt cx="7198963" cy="1020984"/>
          </a:xfrm>
        </p:grpSpPr>
        <p:sp>
          <p:nvSpPr>
            <p:cNvPr id="38" name="Rounded Rectangle 37">
              <a:extLst>
                <a:ext uri="{FF2B5EF4-FFF2-40B4-BE49-F238E27FC236}">
                  <a16:creationId xmlns:a16="http://schemas.microsoft.com/office/drawing/2014/main" id="{AC6876E3-46E7-7493-D82A-71315F6739C2}"/>
                </a:ext>
              </a:extLst>
            </p:cNvPr>
            <p:cNvSpPr/>
            <p:nvPr/>
          </p:nvSpPr>
          <p:spPr>
            <a:xfrm>
              <a:off x="1857820" y="3271897"/>
              <a:ext cx="7198963" cy="982376"/>
            </a:xfrm>
            <a:custGeom>
              <a:avLst/>
              <a:gdLst>
                <a:gd name="csX0" fmla="*/ 0 w 7198963"/>
                <a:gd name="csY0" fmla="*/ 163733 h 982376"/>
                <a:gd name="csX1" fmla="*/ 163733 w 7198963"/>
                <a:gd name="csY1" fmla="*/ 0 h 982376"/>
                <a:gd name="csX2" fmla="*/ 988313 w 7198963"/>
                <a:gd name="csY2" fmla="*/ 0 h 982376"/>
                <a:gd name="csX3" fmla="*/ 1744177 w 7198963"/>
                <a:gd name="csY3" fmla="*/ 0 h 982376"/>
                <a:gd name="csX4" fmla="*/ 2362612 w 7198963"/>
                <a:gd name="csY4" fmla="*/ 0 h 982376"/>
                <a:gd name="csX5" fmla="*/ 2843617 w 7198963"/>
                <a:gd name="csY5" fmla="*/ 0 h 982376"/>
                <a:gd name="csX6" fmla="*/ 3530767 w 7198963"/>
                <a:gd name="csY6" fmla="*/ 0 h 982376"/>
                <a:gd name="csX7" fmla="*/ 4286631 w 7198963"/>
                <a:gd name="csY7" fmla="*/ 0 h 982376"/>
                <a:gd name="csX8" fmla="*/ 4836351 w 7198963"/>
                <a:gd name="csY8" fmla="*/ 0 h 982376"/>
                <a:gd name="csX9" fmla="*/ 5660931 w 7198963"/>
                <a:gd name="csY9" fmla="*/ 0 h 982376"/>
                <a:gd name="csX10" fmla="*/ 6210650 w 7198963"/>
                <a:gd name="csY10" fmla="*/ 0 h 982376"/>
                <a:gd name="csX11" fmla="*/ 7035230 w 7198963"/>
                <a:gd name="csY11" fmla="*/ 0 h 982376"/>
                <a:gd name="csX12" fmla="*/ 7198963 w 7198963"/>
                <a:gd name="csY12" fmla="*/ 163733 h 982376"/>
                <a:gd name="csX13" fmla="*/ 7198963 w 7198963"/>
                <a:gd name="csY13" fmla="*/ 818643 h 982376"/>
                <a:gd name="csX14" fmla="*/ 7035230 w 7198963"/>
                <a:gd name="csY14" fmla="*/ 982376 h 982376"/>
                <a:gd name="csX15" fmla="*/ 6348080 w 7198963"/>
                <a:gd name="csY15" fmla="*/ 982376 h 982376"/>
                <a:gd name="csX16" fmla="*/ 5798361 w 7198963"/>
                <a:gd name="csY16" fmla="*/ 982376 h 982376"/>
                <a:gd name="csX17" fmla="*/ 5042496 w 7198963"/>
                <a:gd name="csY17" fmla="*/ 982376 h 982376"/>
                <a:gd name="csX18" fmla="*/ 4492776 w 7198963"/>
                <a:gd name="csY18" fmla="*/ 982376 h 982376"/>
                <a:gd name="csX19" fmla="*/ 3874341 w 7198963"/>
                <a:gd name="csY19" fmla="*/ 982376 h 982376"/>
                <a:gd name="csX20" fmla="*/ 3049762 w 7198963"/>
                <a:gd name="csY20" fmla="*/ 982376 h 982376"/>
                <a:gd name="csX21" fmla="*/ 2362612 w 7198963"/>
                <a:gd name="csY21" fmla="*/ 982376 h 982376"/>
                <a:gd name="csX22" fmla="*/ 1812892 w 7198963"/>
                <a:gd name="csY22" fmla="*/ 982376 h 982376"/>
                <a:gd name="csX23" fmla="*/ 1331887 w 7198963"/>
                <a:gd name="csY23" fmla="*/ 982376 h 982376"/>
                <a:gd name="csX24" fmla="*/ 163733 w 7198963"/>
                <a:gd name="csY24" fmla="*/ 982376 h 982376"/>
                <a:gd name="csX25" fmla="*/ 0 w 7198963"/>
                <a:gd name="csY25" fmla="*/ 818643 h 982376"/>
                <a:gd name="csX26" fmla="*/ 0 w 7198963"/>
                <a:gd name="csY26" fmla="*/ 163733 h 982376"/>
              </a:gdLst>
              <a:ahLst/>
              <a:cxnLst>
                <a:cxn ang="0">
                  <a:pos x="csX0" y="csY0"/>
                </a:cxn>
                <a:cxn ang="0">
                  <a:pos x="csX1" y="csY1"/>
                </a:cxn>
                <a:cxn ang="0">
                  <a:pos x="csX2" y="csY2"/>
                </a:cxn>
                <a:cxn ang="0">
                  <a:pos x="csX3" y="csY3"/>
                </a:cxn>
                <a:cxn ang="0">
                  <a:pos x="csX4" y="csY4"/>
                </a:cxn>
                <a:cxn ang="0">
                  <a:pos x="csX5" y="csY5"/>
                </a:cxn>
                <a:cxn ang="0">
                  <a:pos x="csX6" y="csY6"/>
                </a:cxn>
                <a:cxn ang="0">
                  <a:pos x="csX7" y="csY7"/>
                </a:cxn>
                <a:cxn ang="0">
                  <a:pos x="csX8" y="csY8"/>
                </a:cxn>
                <a:cxn ang="0">
                  <a:pos x="csX9" y="csY9"/>
                </a:cxn>
                <a:cxn ang="0">
                  <a:pos x="csX10" y="csY10"/>
                </a:cxn>
                <a:cxn ang="0">
                  <a:pos x="csX11" y="csY11"/>
                </a:cxn>
                <a:cxn ang="0">
                  <a:pos x="csX12" y="csY12"/>
                </a:cxn>
                <a:cxn ang="0">
                  <a:pos x="csX13" y="csY13"/>
                </a:cxn>
                <a:cxn ang="0">
                  <a:pos x="csX14" y="csY14"/>
                </a:cxn>
                <a:cxn ang="0">
                  <a:pos x="csX15" y="csY15"/>
                </a:cxn>
                <a:cxn ang="0">
                  <a:pos x="csX16" y="csY16"/>
                </a:cxn>
                <a:cxn ang="0">
                  <a:pos x="csX17" y="csY17"/>
                </a:cxn>
                <a:cxn ang="0">
                  <a:pos x="csX18" y="csY18"/>
                </a:cxn>
                <a:cxn ang="0">
                  <a:pos x="csX19" y="csY19"/>
                </a:cxn>
                <a:cxn ang="0">
                  <a:pos x="csX20" y="csY20"/>
                </a:cxn>
                <a:cxn ang="0">
                  <a:pos x="csX21" y="csY21"/>
                </a:cxn>
                <a:cxn ang="0">
                  <a:pos x="csX22" y="csY22"/>
                </a:cxn>
                <a:cxn ang="0">
                  <a:pos x="csX23" y="csY23"/>
                </a:cxn>
                <a:cxn ang="0">
                  <a:pos x="csX24" y="csY24"/>
                </a:cxn>
                <a:cxn ang="0">
                  <a:pos x="csX25" y="csY25"/>
                </a:cxn>
                <a:cxn ang="0">
                  <a:pos x="csX26" y="csY26"/>
                </a:cxn>
              </a:cxnLst>
              <a:rect l="l" t="t" r="r" b="b"/>
              <a:pathLst>
                <a:path w="7198963" h="982376" extrusionOk="0">
                  <a:moveTo>
                    <a:pt x="0" y="163733"/>
                  </a:moveTo>
                  <a:cubicBezTo>
                    <a:pt x="-6395" y="63411"/>
                    <a:pt x="78374" y="591"/>
                    <a:pt x="163733" y="0"/>
                  </a:cubicBezTo>
                  <a:cubicBezTo>
                    <a:pt x="391564" y="677"/>
                    <a:pt x="590205" y="-38172"/>
                    <a:pt x="988313" y="0"/>
                  </a:cubicBezTo>
                  <a:cubicBezTo>
                    <a:pt x="1386421" y="38172"/>
                    <a:pt x="1441649" y="-14237"/>
                    <a:pt x="1744177" y="0"/>
                  </a:cubicBezTo>
                  <a:cubicBezTo>
                    <a:pt x="2046705" y="14237"/>
                    <a:pt x="2210748" y="-13486"/>
                    <a:pt x="2362612" y="0"/>
                  </a:cubicBezTo>
                  <a:cubicBezTo>
                    <a:pt x="2514477" y="13486"/>
                    <a:pt x="2634927" y="-12595"/>
                    <a:pt x="2843617" y="0"/>
                  </a:cubicBezTo>
                  <a:cubicBezTo>
                    <a:pt x="3052307" y="12595"/>
                    <a:pt x="3301327" y="-6095"/>
                    <a:pt x="3530767" y="0"/>
                  </a:cubicBezTo>
                  <a:cubicBezTo>
                    <a:pt x="3760207" y="6095"/>
                    <a:pt x="3950303" y="16470"/>
                    <a:pt x="4286631" y="0"/>
                  </a:cubicBezTo>
                  <a:cubicBezTo>
                    <a:pt x="4622959" y="-16470"/>
                    <a:pt x="4709298" y="25900"/>
                    <a:pt x="4836351" y="0"/>
                  </a:cubicBezTo>
                  <a:cubicBezTo>
                    <a:pt x="4963404" y="-25900"/>
                    <a:pt x="5402058" y="-23364"/>
                    <a:pt x="5660931" y="0"/>
                  </a:cubicBezTo>
                  <a:cubicBezTo>
                    <a:pt x="5919804" y="23364"/>
                    <a:pt x="5946383" y="15766"/>
                    <a:pt x="6210650" y="0"/>
                  </a:cubicBezTo>
                  <a:cubicBezTo>
                    <a:pt x="6474917" y="-15766"/>
                    <a:pt x="6625051" y="9786"/>
                    <a:pt x="7035230" y="0"/>
                  </a:cubicBezTo>
                  <a:cubicBezTo>
                    <a:pt x="7111524" y="-14528"/>
                    <a:pt x="7200397" y="82427"/>
                    <a:pt x="7198963" y="163733"/>
                  </a:cubicBezTo>
                  <a:cubicBezTo>
                    <a:pt x="7229577" y="427246"/>
                    <a:pt x="7196213" y="585613"/>
                    <a:pt x="7198963" y="818643"/>
                  </a:cubicBezTo>
                  <a:cubicBezTo>
                    <a:pt x="7201267" y="919889"/>
                    <a:pt x="7130624" y="989348"/>
                    <a:pt x="7035230" y="982376"/>
                  </a:cubicBezTo>
                  <a:cubicBezTo>
                    <a:pt x="6786994" y="998971"/>
                    <a:pt x="6514841" y="982443"/>
                    <a:pt x="6348080" y="982376"/>
                  </a:cubicBezTo>
                  <a:cubicBezTo>
                    <a:pt x="6181319" y="982310"/>
                    <a:pt x="6032656" y="1006378"/>
                    <a:pt x="5798361" y="982376"/>
                  </a:cubicBezTo>
                  <a:cubicBezTo>
                    <a:pt x="5564066" y="958374"/>
                    <a:pt x="5223357" y="1004872"/>
                    <a:pt x="5042496" y="982376"/>
                  </a:cubicBezTo>
                  <a:cubicBezTo>
                    <a:pt x="4861635" y="959880"/>
                    <a:pt x="4623909" y="1000928"/>
                    <a:pt x="4492776" y="982376"/>
                  </a:cubicBezTo>
                  <a:cubicBezTo>
                    <a:pt x="4361643" y="963824"/>
                    <a:pt x="4142893" y="951788"/>
                    <a:pt x="3874341" y="982376"/>
                  </a:cubicBezTo>
                  <a:cubicBezTo>
                    <a:pt x="3605789" y="1012964"/>
                    <a:pt x="3328089" y="988315"/>
                    <a:pt x="3049762" y="982376"/>
                  </a:cubicBezTo>
                  <a:cubicBezTo>
                    <a:pt x="2771435" y="976437"/>
                    <a:pt x="2511597" y="988113"/>
                    <a:pt x="2362612" y="982376"/>
                  </a:cubicBezTo>
                  <a:cubicBezTo>
                    <a:pt x="2213627" y="976640"/>
                    <a:pt x="2022124" y="956416"/>
                    <a:pt x="1812892" y="982376"/>
                  </a:cubicBezTo>
                  <a:cubicBezTo>
                    <a:pt x="1603660" y="1008336"/>
                    <a:pt x="1538425" y="966955"/>
                    <a:pt x="1331887" y="982376"/>
                  </a:cubicBezTo>
                  <a:cubicBezTo>
                    <a:pt x="1125349" y="997797"/>
                    <a:pt x="627630" y="994662"/>
                    <a:pt x="163733" y="982376"/>
                  </a:cubicBezTo>
                  <a:cubicBezTo>
                    <a:pt x="60208" y="971923"/>
                    <a:pt x="-5972" y="888386"/>
                    <a:pt x="0" y="818643"/>
                  </a:cubicBezTo>
                  <a:cubicBezTo>
                    <a:pt x="29418" y="582051"/>
                    <a:pt x="11814" y="388239"/>
                    <a:pt x="0" y="163733"/>
                  </a:cubicBezTo>
                  <a:close/>
                </a:path>
              </a:pathLst>
            </a:custGeom>
            <a:noFill/>
            <a:ln>
              <a:solidFill>
                <a:schemeClr val="tx1"/>
              </a:solidFill>
              <a:extLst>
                <a:ext uri="{C807C97D-BFC1-408E-A445-0C87EB9F89A2}">
                  <ask:lineSketchStyleProps xmlns:ask="http://schemas.microsoft.com/office/drawing/2018/sketchyshapes" sd="2679166798">
                    <a:prstGeom prst="roundRect">
                      <a:avLst/>
                    </a:prstGeom>
                    <ask:type>
                      <ask:lineSketchFreehand/>
                    </ask:type>
                  </ask:lineSketchStyleProps>
                </a:ext>
              </a:extLst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sz="2400">
                  <a:solidFill>
                    <a:schemeClr val="tx1"/>
                  </a:solidFill>
                </a:rPr>
                <a:t>Agentic Coding Tool</a:t>
              </a:r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3A5D0F31-F97B-24DC-E5F8-4F41C568321A}"/>
                </a:ext>
              </a:extLst>
            </p:cNvPr>
            <p:cNvSpPr txBox="1"/>
            <p:nvPr/>
          </p:nvSpPr>
          <p:spPr>
            <a:xfrm>
              <a:off x="4472282" y="3905120"/>
              <a:ext cx="2068195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latin typeface="Ink Free" panose="03080402000500000000" pitchFamily="66" charset="0"/>
                </a:rPr>
                <a:t>in your environment</a:t>
              </a:r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7379355-C67A-FFD6-75D2-A0B1B3D8C5C1}"/>
                </a:ext>
              </a:extLst>
            </p:cNvPr>
            <p:cNvSpPr txBox="1"/>
            <p:nvPr/>
          </p:nvSpPr>
          <p:spPr>
            <a:xfrm>
              <a:off x="2635308" y="3369551"/>
              <a:ext cx="1319592" cy="92333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Claude Code</a:t>
              </a:r>
              <a:b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</a:br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Cursor</a:t>
              </a:r>
            </a:p>
            <a:p>
              <a:r>
                <a:rPr lang="en-US">
                  <a:solidFill>
                    <a:schemeClr val="accent5">
                      <a:lumMod val="50000"/>
                    </a:schemeClr>
                  </a:solidFill>
                  <a:latin typeface="Ink Free" panose="03080402000500000000" pitchFamily="66" charset="0"/>
                </a:rPr>
                <a:t>Codex</a:t>
              </a:r>
            </a:p>
          </p:txBody>
        </p:sp>
      </p:grpSp>
      <p:sp>
        <p:nvSpPr>
          <p:cNvPr id="12" name="focusing here">
            <a:extLst>
              <a:ext uri="{FF2B5EF4-FFF2-40B4-BE49-F238E27FC236}">
                <a16:creationId xmlns:a16="http://schemas.microsoft.com/office/drawing/2014/main" id="{689BA3C0-ACA7-D046-7D91-9F3209C371E4}"/>
              </a:ext>
            </a:extLst>
          </p:cNvPr>
          <p:cNvSpPr txBox="1"/>
          <p:nvPr/>
        </p:nvSpPr>
        <p:spPr>
          <a:xfrm>
            <a:off x="9244747" y="2428991"/>
            <a:ext cx="115127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automate</a:t>
            </a:r>
          </a:p>
        </p:txBody>
      </p:sp>
      <p:pic>
        <p:nvPicPr>
          <p:cNvPr id="23" name="done_person">
            <a:extLst>
              <a:ext uri="{FF2B5EF4-FFF2-40B4-BE49-F238E27FC236}">
                <a16:creationId xmlns:a16="http://schemas.microsoft.com/office/drawing/2014/main" id="{9F50F4F1-7641-C49F-24D3-EAC216A29F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396024" y="5041900"/>
            <a:ext cx="1244600" cy="181610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6A6BF668-C9C2-9B74-E41B-FF1254C4429A}"/>
              </a:ext>
            </a:extLst>
          </p:cNvPr>
          <p:cNvGrpSpPr/>
          <p:nvPr/>
        </p:nvGrpSpPr>
        <p:grpSpPr>
          <a:xfrm rot="19778353">
            <a:off x="9680522" y="3789331"/>
            <a:ext cx="1941719" cy="1901459"/>
            <a:chOff x="10824469" y="3862531"/>
            <a:chExt cx="1403925" cy="1323439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C80DAD21-B6E0-5D7F-7CEB-9EC47E524A26}"/>
                </a:ext>
              </a:extLst>
            </p:cNvPr>
            <p:cNvSpPr txBox="1"/>
            <p:nvPr/>
          </p:nvSpPr>
          <p:spPr>
            <a:xfrm rot="2546690">
              <a:off x="11532370" y="3862531"/>
              <a:ext cx="696024" cy="1323439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8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0C4B573-290E-3560-1C6F-30043F725BBE}"/>
                </a:ext>
              </a:extLst>
            </p:cNvPr>
            <p:cNvSpPr txBox="1"/>
            <p:nvPr/>
          </p:nvSpPr>
          <p:spPr>
            <a:xfrm rot="1947171">
              <a:off x="11143191" y="3905192"/>
              <a:ext cx="530915" cy="101566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6000">
                  <a:latin typeface="Ink Free" panose="03080402000500000000" pitchFamily="66" charset="0"/>
                </a:rPr>
                <a:t>?</a:t>
              </a:r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D27D21FE-0E2B-B761-0615-E9822CB22B43}"/>
                </a:ext>
              </a:extLst>
            </p:cNvPr>
            <p:cNvSpPr txBox="1"/>
            <p:nvPr/>
          </p:nvSpPr>
          <p:spPr>
            <a:xfrm rot="503438">
              <a:off x="10824469" y="4093128"/>
              <a:ext cx="530881" cy="76944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4400">
                  <a:latin typeface="Ink Free" panose="03080402000500000000" pitchFamily="66" charset="0"/>
                </a:rPr>
                <a:t>?</a:t>
              </a:r>
            </a:p>
          </p:txBody>
        </p:sp>
      </p:grpSp>
      <p:pic>
        <p:nvPicPr>
          <p:cNvPr id="45" name="Picture 44">
            <a:extLst>
              <a:ext uri="{FF2B5EF4-FFF2-40B4-BE49-F238E27FC236}">
                <a16:creationId xmlns:a16="http://schemas.microsoft.com/office/drawing/2014/main" id="{104B9289-C229-8EED-F701-13D7C2B4FFD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148798" y="2027971"/>
            <a:ext cx="794693" cy="769441"/>
          </a:xfrm>
          <a:prstGeom prst="rect">
            <a:avLst/>
          </a:prstGeom>
        </p:spPr>
      </p:pic>
      <p:pic>
        <p:nvPicPr>
          <p:cNvPr id="46" name="Picture 45">
            <a:extLst>
              <a:ext uri="{FF2B5EF4-FFF2-40B4-BE49-F238E27FC236}">
                <a16:creationId xmlns:a16="http://schemas.microsoft.com/office/drawing/2014/main" id="{A614D104-B3AA-71BA-7AB8-D36A37595F6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594858" y="2228481"/>
            <a:ext cx="398995" cy="401020"/>
          </a:xfrm>
          <a:prstGeom prst="rect">
            <a:avLst/>
          </a:prstGeom>
        </p:spPr>
      </p:pic>
      <p:sp>
        <p:nvSpPr>
          <p:cNvPr id="4" name="configuring">
            <a:extLst>
              <a:ext uri="{FF2B5EF4-FFF2-40B4-BE49-F238E27FC236}">
                <a16:creationId xmlns:a16="http://schemas.microsoft.com/office/drawing/2014/main" id="{857E8AFE-F8D9-FF9E-D1FC-F8D6E7759E57}"/>
              </a:ext>
            </a:extLst>
          </p:cNvPr>
          <p:cNvSpPr txBox="1"/>
          <p:nvPr/>
        </p:nvSpPr>
        <p:spPr>
          <a:xfrm>
            <a:off x="9240195" y="3728521"/>
            <a:ext cx="122505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>
                <a:latin typeface="Ink Free" panose="03080402000500000000" pitchFamily="66" charset="0"/>
              </a:rPr>
              <a:t>give tools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351BB900-57FA-3F4B-665C-797CBF32752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520206" y="3510302"/>
            <a:ext cx="541778" cy="5217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0260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2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1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6" fill="hold">
                      <p:stCondLst>
                        <p:cond delay="indefinite"/>
                      </p:stCondLst>
                      <p:childTnLst>
                        <p:par>
                          <p:cTn id="47" fill="hold">
                            <p:stCondLst>
                              <p:cond delay="0"/>
                            </p:stCondLst>
                            <p:childTnLst>
                              <p:par>
                                <p:cTn id="48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3" dur="500"/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8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9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1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2" fill="hold">
                      <p:stCondLst>
                        <p:cond delay="indefinite"/>
                      </p:stCondLst>
                      <p:childTnLst>
                        <p:par>
                          <p:cTn id="63" fill="hold">
                            <p:stCondLst>
                              <p:cond delay="0"/>
                            </p:stCondLst>
                            <p:childTnLst>
                              <p:par>
                                <p:cTn id="64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6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9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  <p:bldP spid="15" grpId="0"/>
      <p:bldP spid="16" grpId="0"/>
      <p:bldP spid="30" grpId="0" animBg="1"/>
      <p:bldP spid="14" grpId="0" build="allAtOnce"/>
      <p:bldP spid="12" grpId="0"/>
      <p:bldP spid="4" grpId="0" build="allAtOnce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BDBB090-71B9-0CDD-DDA4-02C22A093EE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8" name="Picture 4">
            <a:extLst>
              <a:ext uri="{FF2B5EF4-FFF2-40B4-BE49-F238E27FC236}">
                <a16:creationId xmlns:a16="http://schemas.microsoft.com/office/drawing/2014/main" id="{EF212040-B9C0-99E4-2D3A-6DD63AC87A9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50608" y="1414634"/>
            <a:ext cx="4211003" cy="42110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8" name="TextBox 27">
            <a:extLst>
              <a:ext uri="{FF2B5EF4-FFF2-40B4-BE49-F238E27FC236}">
                <a16:creationId xmlns:a16="http://schemas.microsoft.com/office/drawing/2014/main" id="{038B98FE-0D06-E3BC-26BC-89A754AA7FAE}"/>
              </a:ext>
            </a:extLst>
          </p:cNvPr>
          <p:cNvSpPr txBox="1"/>
          <p:nvPr/>
        </p:nvSpPr>
        <p:spPr>
          <a:xfrm>
            <a:off x="5016217" y="932967"/>
            <a:ext cx="107978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Specialist</a:t>
            </a:r>
          </a:p>
        </p:txBody>
      </p:sp>
      <p:sp>
        <p:nvSpPr>
          <p:cNvPr id="34" name="Rectangle 33">
            <a:extLst>
              <a:ext uri="{FF2B5EF4-FFF2-40B4-BE49-F238E27FC236}">
                <a16:creationId xmlns:a16="http://schemas.microsoft.com/office/drawing/2014/main" id="{48064551-F54B-360D-230E-58DEB9A03DA1}"/>
              </a:ext>
            </a:extLst>
          </p:cNvPr>
          <p:cNvSpPr/>
          <p:nvPr/>
        </p:nvSpPr>
        <p:spPr>
          <a:xfrm>
            <a:off x="3675419" y="1614155"/>
            <a:ext cx="592211" cy="277997"/>
          </a:xfrm>
          <a:prstGeom prst="rect">
            <a:avLst/>
          </a:prstGeom>
          <a:solidFill>
            <a:srgbClr val="FFFF00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highlight>
                <a:srgbClr val="FFFF00"/>
              </a:highlight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E6610296-A731-4C94-8B3D-03B46E0892A8}"/>
              </a:ext>
            </a:extLst>
          </p:cNvPr>
          <p:cNvSpPr txBox="1"/>
          <p:nvPr/>
        </p:nvSpPr>
        <p:spPr>
          <a:xfrm>
            <a:off x="3646947" y="1537709"/>
            <a:ext cx="620683" cy="4308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100"/>
              <a:t>commit</a:t>
            </a:r>
          </a:p>
          <a:p>
            <a:pPr algn="ctr"/>
            <a:r>
              <a:rPr lang="en-US" sz="1100"/>
              <a:t>rules</a:t>
            </a:r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5D57DE04-0B96-6F36-4A49-13A814EBBD7C}"/>
              </a:ext>
            </a:extLst>
          </p:cNvPr>
          <p:cNvSpPr/>
          <p:nvPr/>
        </p:nvSpPr>
        <p:spPr>
          <a:xfrm>
            <a:off x="3029575" y="1588131"/>
            <a:ext cx="322864" cy="3864007"/>
          </a:xfrm>
          <a:prstGeom prst="roundRect">
            <a:avLst>
              <a:gd name="adj" fmla="val 5182"/>
            </a:avLst>
          </a:prstGeom>
          <a:gradFill flip="none" rotWithShape="1">
            <a:gsLst>
              <a:gs pos="66000">
                <a:srgbClr val="FFFF00"/>
              </a:gs>
              <a:gs pos="0">
                <a:srgbClr val="FF0000"/>
              </a:gs>
              <a:gs pos="0">
                <a:srgbClr val="00B050"/>
              </a:gs>
              <a:gs pos="28000">
                <a:srgbClr val="FFFF00"/>
              </a:gs>
              <a:gs pos="88000">
                <a:srgbClr val="FF0000"/>
              </a:gs>
            </a:gsLst>
            <a:lin ang="5400000" scaled="1"/>
            <a:tileRect/>
          </a:gra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What kind">
            <a:extLst>
              <a:ext uri="{FF2B5EF4-FFF2-40B4-BE49-F238E27FC236}">
                <a16:creationId xmlns:a16="http://schemas.microsoft.com/office/drawing/2014/main" id="{E898E780-58F0-93E2-8B1A-C8B0B23F4542}"/>
              </a:ext>
            </a:extLst>
          </p:cNvPr>
          <p:cNvSpPr txBox="1"/>
          <p:nvPr/>
        </p:nvSpPr>
        <p:spPr>
          <a:xfrm>
            <a:off x="1334279" y="5748712"/>
            <a:ext cx="940786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i="1">
                <a:solidFill>
                  <a:srgbClr val="002060"/>
                </a:solidFill>
              </a:rPr>
              <a:t>narrow scope = </a:t>
            </a:r>
            <a:r>
              <a:rPr lang="en-US" sz="3600" b="1" i="1">
                <a:solidFill>
                  <a:srgbClr val="002060"/>
                </a:solidFill>
              </a:rPr>
              <a:t>way</a:t>
            </a:r>
            <a:r>
              <a:rPr lang="en-US" sz="3600" i="1">
                <a:solidFill>
                  <a:srgbClr val="002060"/>
                </a:solidFill>
              </a:rPr>
              <a:t> better instruction following</a:t>
            </a:r>
          </a:p>
        </p:txBody>
      </p:sp>
    </p:spTree>
    <p:extLst>
      <p:ext uri="{BB962C8B-B14F-4D97-AF65-F5344CB8AC3E}">
        <p14:creationId xmlns:p14="http://schemas.microsoft.com/office/powerpoint/2010/main" val="263660646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5BC362C-8D51-75D7-4CF4-3E7D784E17C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72528426-7A01-00FE-CC5A-71D7FBE366CE}"/>
              </a:ext>
            </a:extLst>
          </p:cNvPr>
          <p:cNvSpPr txBox="1"/>
          <p:nvPr/>
        </p:nvSpPr>
        <p:spPr>
          <a:xfrm>
            <a:off x="1028238" y="210772"/>
            <a:ext cx="375989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Claude Code</a:t>
            </a:r>
          </a:p>
        </p:txBody>
      </p:sp>
      <p:pic>
        <p:nvPicPr>
          <p:cNvPr id="10" name="Picture 9" descr="A brown flower with many lines&#10;&#10;AI-generated content may be incorrect.">
            <a:extLst>
              <a:ext uri="{FF2B5EF4-FFF2-40B4-BE49-F238E27FC236}">
                <a16:creationId xmlns:a16="http://schemas.microsoft.com/office/drawing/2014/main" id="{24656E71-7EDC-9078-77E9-1B18BBC0E4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4072" y="255325"/>
            <a:ext cx="654165" cy="68033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96550EB-4008-68C6-0444-812421056F5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6360" y="1208541"/>
            <a:ext cx="11482902" cy="4743372"/>
          </a:xfrm>
          <a:prstGeom prst="rect">
            <a:avLst/>
          </a:prstGeom>
        </p:spPr>
      </p:pic>
      <p:sp>
        <p:nvSpPr>
          <p:cNvPr id="21" name="Rounded Rectangle 20">
            <a:extLst>
              <a:ext uri="{FF2B5EF4-FFF2-40B4-BE49-F238E27FC236}">
                <a16:creationId xmlns:a16="http://schemas.microsoft.com/office/drawing/2014/main" id="{A70BCAD1-CBC8-7678-20EC-9094C014EE99}"/>
              </a:ext>
            </a:extLst>
          </p:cNvPr>
          <p:cNvSpPr/>
          <p:nvPr/>
        </p:nvSpPr>
        <p:spPr>
          <a:xfrm>
            <a:off x="7934559" y="1254646"/>
            <a:ext cx="3793503" cy="2098154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ounded Rectangle 4">
            <a:extLst>
              <a:ext uri="{FF2B5EF4-FFF2-40B4-BE49-F238E27FC236}">
                <a16:creationId xmlns:a16="http://schemas.microsoft.com/office/drawing/2014/main" id="{C5484749-1B6A-5A12-5063-00FCB22830DA}"/>
              </a:ext>
            </a:extLst>
          </p:cNvPr>
          <p:cNvSpPr/>
          <p:nvPr/>
        </p:nvSpPr>
        <p:spPr>
          <a:xfrm>
            <a:off x="296357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27DBA3D5-25EA-E931-E393-64F44D8B4CA5}"/>
              </a:ext>
            </a:extLst>
          </p:cNvPr>
          <p:cNvSpPr/>
          <p:nvPr/>
        </p:nvSpPr>
        <p:spPr>
          <a:xfrm>
            <a:off x="4141054" y="1252875"/>
            <a:ext cx="3793501" cy="4743372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277A26CF-587F-57A6-55F9-0814A8AE2223}"/>
              </a:ext>
            </a:extLst>
          </p:cNvPr>
          <p:cNvSpPr/>
          <p:nvPr/>
        </p:nvSpPr>
        <p:spPr>
          <a:xfrm>
            <a:off x="7985748" y="3352800"/>
            <a:ext cx="3742314" cy="2643446"/>
          </a:xfrm>
          <a:prstGeom prst="roundRect">
            <a:avLst>
              <a:gd name="adj" fmla="val 4856"/>
            </a:avLst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B9266D88-2D3E-5A14-9B57-ADB202CC01F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flipH="1">
            <a:off x="11200404" y="5665799"/>
            <a:ext cx="773606" cy="1109074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8E0D85A4-F0DC-8E8A-D082-47CA824AA686}"/>
              </a:ext>
            </a:extLst>
          </p:cNvPr>
          <p:cNvSpPr txBox="1"/>
          <p:nvPr/>
        </p:nvSpPr>
        <p:spPr>
          <a:xfrm>
            <a:off x="4341021" y="6277896"/>
            <a:ext cx="330411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4 windows, where I am right now</a:t>
            </a:r>
          </a:p>
        </p:txBody>
      </p:sp>
    </p:spTree>
    <p:extLst>
      <p:ext uri="{BB962C8B-B14F-4D97-AF65-F5344CB8AC3E}">
        <p14:creationId xmlns:p14="http://schemas.microsoft.com/office/powerpoint/2010/main" val="1935923562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64557CD-6CAB-111D-C63C-92757839949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What kind">
            <a:extLst>
              <a:ext uri="{FF2B5EF4-FFF2-40B4-BE49-F238E27FC236}">
                <a16:creationId xmlns:a16="http://schemas.microsoft.com/office/drawing/2014/main" id="{B564A181-EA36-F31C-A1BA-CE8F438FE3A0}"/>
              </a:ext>
            </a:extLst>
          </p:cNvPr>
          <p:cNvSpPr txBox="1"/>
          <p:nvPr/>
        </p:nvSpPr>
        <p:spPr>
          <a:xfrm>
            <a:off x="3447446" y="2644170"/>
            <a:ext cx="5297108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i="1">
                <a:solidFill>
                  <a:srgbClr val="002060"/>
                </a:solidFill>
              </a:rPr>
              <a:t>Anything in your context 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that is not being followed</a:t>
            </a:r>
          </a:p>
          <a:p>
            <a:pPr algn="ctr"/>
            <a:r>
              <a:rPr lang="en-US" sz="3200" i="1">
                <a:solidFill>
                  <a:srgbClr val="002060"/>
                </a:solidFill>
              </a:rPr>
              <a:t>is </a:t>
            </a:r>
            <a:r>
              <a:rPr lang="en-US" sz="3200" b="1" i="1">
                <a:solidFill>
                  <a:srgbClr val="002060"/>
                </a:solidFill>
              </a:rPr>
              <a:t>actively</a:t>
            </a:r>
            <a:r>
              <a:rPr lang="en-US" sz="3200" i="1">
                <a:solidFill>
                  <a:srgbClr val="002060"/>
                </a:solidFill>
              </a:rPr>
              <a:t> </a:t>
            </a:r>
            <a:r>
              <a:rPr lang="en-US" sz="3200" b="1" i="1">
                <a:solidFill>
                  <a:srgbClr val="002060"/>
                </a:solidFill>
              </a:rPr>
              <a:t>harmful</a:t>
            </a:r>
            <a:endParaRPr lang="en-US" sz="32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3271628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FE4F3D2-54BC-4C3B-2A24-915E7C5E9CD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408F9BB-794F-A9FD-3510-B2B2C0FC4814}"/>
              </a:ext>
            </a:extLst>
          </p:cNvPr>
          <p:cNvSpPr txBox="1"/>
          <p:nvPr/>
        </p:nvSpPr>
        <p:spPr>
          <a:xfrm>
            <a:off x="3844628" y="2992948"/>
            <a:ext cx="35675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#7) </a:t>
            </a:r>
            <a:r>
              <a:rPr lang="en-US" sz="4400" dirty="0"/>
              <a:t>References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250CA670-5710-7627-5441-50AF8371470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394B9AE-810E-B37A-1E03-E595131C89D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0722729C-F77D-5F5A-EB43-E95E9BF6215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7104016-5B80-74C9-242D-E9EA74667CF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11" name="Picture 10" descr="A blue quote marks&#10;&#10;AI-generated content may be incorrect.">
            <a:extLst>
              <a:ext uri="{FF2B5EF4-FFF2-40B4-BE49-F238E27FC236}">
                <a16:creationId xmlns:a16="http://schemas.microsoft.com/office/drawing/2014/main" id="{926B26FA-6E6B-DC7F-147D-41C8A3C089C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55656" y="4854201"/>
            <a:ext cx="630537" cy="557431"/>
          </a:xfrm>
          <a:prstGeom prst="rect">
            <a:avLst/>
          </a:prstGeom>
        </p:spPr>
      </p:pic>
      <p:pic>
        <p:nvPicPr>
          <p:cNvPr id="12" name="Picture 11" descr="A blue quote marks&#10;&#10;AI-generated content may be incorrect.">
            <a:extLst>
              <a:ext uri="{FF2B5EF4-FFF2-40B4-BE49-F238E27FC236}">
                <a16:creationId xmlns:a16="http://schemas.microsoft.com/office/drawing/2014/main" id="{47B27D9F-765A-277C-C0D9-000C6F3E85C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26301" y="5353209"/>
            <a:ext cx="549332" cy="482747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7D179998-0D81-3135-495C-C6579CFEEBED}"/>
              </a:ext>
            </a:extLst>
          </p:cNvPr>
          <p:cNvSpPr txBox="1"/>
          <p:nvPr/>
        </p:nvSpPr>
        <p:spPr>
          <a:xfrm>
            <a:off x="4821876" y="5132917"/>
            <a:ext cx="192501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It’s over there</a:t>
            </a:r>
          </a:p>
        </p:txBody>
      </p:sp>
    </p:spTree>
    <p:extLst>
      <p:ext uri="{BB962C8B-B14F-4D97-AF65-F5344CB8AC3E}">
        <p14:creationId xmlns:p14="http://schemas.microsoft.com/office/powerpoint/2010/main" val="2070911991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00D2D00-200A-4B24-973D-B28F85E91F3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Group 9">
            <a:extLst>
              <a:ext uri="{FF2B5EF4-FFF2-40B4-BE49-F238E27FC236}">
                <a16:creationId xmlns:a16="http://schemas.microsoft.com/office/drawing/2014/main" id="{E8C49826-C70A-B19B-21B5-926BB7C07558}"/>
              </a:ext>
            </a:extLst>
          </p:cNvPr>
          <p:cNvGrpSpPr/>
          <p:nvPr/>
        </p:nvGrpSpPr>
        <p:grpSpPr>
          <a:xfrm>
            <a:off x="6403046" y="2837624"/>
            <a:ext cx="3356251" cy="1182752"/>
            <a:chOff x="6403046" y="2837624"/>
            <a:chExt cx="3356251" cy="1182752"/>
          </a:xfrm>
        </p:grpSpPr>
        <p:pic>
          <p:nvPicPr>
            <p:cNvPr id="34" name="Picture 33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A5CAD9F-937E-EC3E-8B39-210FF3897F3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6403046" y="2837624"/>
              <a:ext cx="972452" cy="1182752"/>
            </a:xfrm>
            <a:prstGeom prst="rect">
              <a:avLst/>
            </a:prstGeom>
          </p:spPr>
        </p:pic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4ABCFAD3-7380-9D1D-505D-52906E3E7E88}"/>
                </a:ext>
              </a:extLst>
            </p:cNvPr>
            <p:cNvSpPr txBox="1"/>
            <p:nvPr/>
          </p:nvSpPr>
          <p:spPr>
            <a:xfrm>
              <a:off x="7634966" y="3113336"/>
              <a:ext cx="2124331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TODO lists</a:t>
              </a:r>
            </a:p>
          </p:txBody>
        </p:sp>
      </p:grpSp>
      <p:grpSp>
        <p:nvGrpSpPr>
          <p:cNvPr id="11" name="Group 10">
            <a:extLst>
              <a:ext uri="{FF2B5EF4-FFF2-40B4-BE49-F238E27FC236}">
                <a16:creationId xmlns:a16="http://schemas.microsoft.com/office/drawing/2014/main" id="{52981882-1A91-5559-4963-7DFC2A5E569B}"/>
              </a:ext>
            </a:extLst>
          </p:cNvPr>
          <p:cNvGrpSpPr/>
          <p:nvPr/>
        </p:nvGrpSpPr>
        <p:grpSpPr>
          <a:xfrm>
            <a:off x="6442631" y="4400388"/>
            <a:ext cx="3686392" cy="1073198"/>
            <a:chOff x="6442631" y="4400388"/>
            <a:chExt cx="3686392" cy="1073198"/>
          </a:xfrm>
        </p:grpSpPr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919EF199-824B-8E51-E9C0-9B9873ADEC1B}"/>
                </a:ext>
              </a:extLst>
            </p:cNvPr>
            <p:cNvSpPr txBox="1"/>
            <p:nvPr/>
          </p:nvSpPr>
          <p:spPr>
            <a:xfrm>
              <a:off x="7634966" y="4673524"/>
              <a:ext cx="249405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sz="3600"/>
                <a:t>Scratchpads</a:t>
              </a:r>
            </a:p>
          </p:txBody>
        </p:sp>
        <p:pic>
          <p:nvPicPr>
            <p:cNvPr id="32" name="Picture 31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9A4383BB-D20C-615A-83D4-CC1EA3033FFA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6442631" y="4400388"/>
              <a:ext cx="868176" cy="1073198"/>
            </a:xfrm>
            <a:prstGeom prst="rect">
              <a:avLst/>
            </a:prstGeom>
          </p:spPr>
        </p:pic>
      </p:grpSp>
      <p:grpSp>
        <p:nvGrpSpPr>
          <p:cNvPr id="44" name="Group 43">
            <a:extLst>
              <a:ext uri="{FF2B5EF4-FFF2-40B4-BE49-F238E27FC236}">
                <a16:creationId xmlns:a16="http://schemas.microsoft.com/office/drawing/2014/main" id="{E58B8DD6-09B1-5CAA-DBF9-03A32C7F1599}"/>
              </a:ext>
            </a:extLst>
          </p:cNvPr>
          <p:cNvGrpSpPr/>
          <p:nvPr/>
        </p:nvGrpSpPr>
        <p:grpSpPr>
          <a:xfrm>
            <a:off x="1025431" y="1432555"/>
            <a:ext cx="4195554" cy="1062999"/>
            <a:chOff x="1025431" y="1432555"/>
            <a:chExt cx="4195554" cy="1062999"/>
          </a:xfrm>
        </p:grpSpPr>
        <p:grpSp>
          <p:nvGrpSpPr>
            <p:cNvPr id="2" name="ground rules">
              <a:extLst>
                <a:ext uri="{FF2B5EF4-FFF2-40B4-BE49-F238E27FC236}">
                  <a16:creationId xmlns:a16="http://schemas.microsoft.com/office/drawing/2014/main" id="{D8D695F4-316B-2EBC-0FBC-A9DD69856AAB}"/>
                </a:ext>
              </a:extLst>
            </p:cNvPr>
            <p:cNvGrpSpPr/>
            <p:nvPr/>
          </p:nvGrpSpPr>
          <p:grpSpPr>
            <a:xfrm>
              <a:off x="1025431" y="1432555"/>
              <a:ext cx="4195554" cy="982423"/>
              <a:chOff x="1479264" y="1385104"/>
              <a:chExt cx="4195554" cy="982423"/>
            </a:xfrm>
          </p:grpSpPr>
          <p:sp>
            <p:nvSpPr>
              <p:cNvPr id="14" name="TextBox 13">
                <a:extLst>
                  <a:ext uri="{FF2B5EF4-FFF2-40B4-BE49-F238E27FC236}">
                    <a16:creationId xmlns:a16="http://schemas.microsoft.com/office/drawing/2014/main" id="{DF086023-84DF-11A2-A475-533909F09EFD}"/>
                  </a:ext>
                </a:extLst>
              </p:cNvPr>
              <p:cNvSpPr txBox="1"/>
              <p:nvPr/>
            </p:nvSpPr>
            <p:spPr>
              <a:xfrm>
                <a:off x="2449480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Ground rules</a:t>
                </a:r>
              </a:p>
            </p:txBody>
          </p:sp>
          <p:pic>
            <p:nvPicPr>
              <p:cNvPr id="22" name="Picture 21" descr="A black and white flag with a check mark&#10;&#10;AI-generated content may be incorrect.">
                <a:extLst>
                  <a:ext uri="{FF2B5EF4-FFF2-40B4-BE49-F238E27FC236}">
                    <a16:creationId xmlns:a16="http://schemas.microsoft.com/office/drawing/2014/main" id="{81254A94-492B-007A-09A9-D99BD13FFE40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1479264" y="1385104"/>
                <a:ext cx="801117" cy="982423"/>
              </a:xfrm>
              <a:prstGeom prst="rect">
                <a:avLst/>
              </a:prstGeom>
            </p:spPr>
          </p:pic>
        </p:grp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B70A384-AE07-6FC1-DC34-08003B4EA0B7}"/>
                </a:ext>
              </a:extLst>
            </p:cNvPr>
            <p:cNvSpPr txBox="1"/>
            <p:nvPr/>
          </p:nvSpPr>
          <p:spPr>
            <a:xfrm>
              <a:off x="2055497" y="2126222"/>
              <a:ext cx="242085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prefer simple solutions!</a:t>
              </a:r>
            </a:p>
          </p:txBody>
        </p:sp>
      </p:grpSp>
      <p:grpSp>
        <p:nvGrpSpPr>
          <p:cNvPr id="46" name="Group 45">
            <a:extLst>
              <a:ext uri="{FF2B5EF4-FFF2-40B4-BE49-F238E27FC236}">
                <a16:creationId xmlns:a16="http://schemas.microsoft.com/office/drawing/2014/main" id="{A114F221-5088-E822-D6AE-412CD5C9512C}"/>
              </a:ext>
            </a:extLst>
          </p:cNvPr>
          <p:cNvGrpSpPr/>
          <p:nvPr/>
        </p:nvGrpSpPr>
        <p:grpSpPr>
          <a:xfrm>
            <a:off x="838843" y="3081598"/>
            <a:ext cx="3472050" cy="1055715"/>
            <a:chOff x="838843" y="3081598"/>
            <a:chExt cx="3472050" cy="1055715"/>
          </a:xfrm>
        </p:grpSpPr>
        <p:grpSp>
          <p:nvGrpSpPr>
            <p:cNvPr id="3" name="maps">
              <a:extLst>
                <a:ext uri="{FF2B5EF4-FFF2-40B4-BE49-F238E27FC236}">
                  <a16:creationId xmlns:a16="http://schemas.microsoft.com/office/drawing/2014/main" id="{BDA68C18-9CBB-2A24-064E-FB643EAECA81}"/>
                </a:ext>
              </a:extLst>
            </p:cNvPr>
            <p:cNvGrpSpPr/>
            <p:nvPr/>
          </p:nvGrpSpPr>
          <p:grpSpPr>
            <a:xfrm>
              <a:off x="838843" y="3081598"/>
              <a:ext cx="2617450" cy="871049"/>
              <a:chOff x="1292676" y="3034147"/>
              <a:chExt cx="2617450" cy="871049"/>
            </a:xfrm>
          </p:grpSpPr>
          <p:pic>
            <p:nvPicPr>
              <p:cNvPr id="20" name="Picture 19" descr="A black and white map of mountains&#10;&#10;AI-generated content may be incorrect.">
                <a:extLst>
                  <a:ext uri="{FF2B5EF4-FFF2-40B4-BE49-F238E27FC236}">
                    <a16:creationId xmlns:a16="http://schemas.microsoft.com/office/drawing/2014/main" id="{821FFF96-E19F-D8B6-EB58-8A45081CB03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292676" y="3034147"/>
                <a:ext cx="1050383" cy="871049"/>
              </a:xfrm>
              <a:prstGeom prst="rect">
                <a:avLst/>
              </a:prstGeom>
            </p:spPr>
          </p:pic>
          <p:sp>
            <p:nvSpPr>
              <p:cNvPr id="23" name="TextBox 22">
                <a:extLst>
                  <a:ext uri="{FF2B5EF4-FFF2-40B4-BE49-F238E27FC236}">
                    <a16:creationId xmlns:a16="http://schemas.microsoft.com/office/drawing/2014/main" id="{CFC22B9A-9AE2-D787-DC9E-314921FC82E0}"/>
                  </a:ext>
                </a:extLst>
              </p:cNvPr>
              <p:cNvSpPr txBox="1"/>
              <p:nvPr/>
            </p:nvSpPr>
            <p:spPr>
              <a:xfrm>
                <a:off x="2515981" y="3113336"/>
                <a:ext cx="1394145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Maps</a:t>
                </a:r>
              </a:p>
            </p:txBody>
          </p:sp>
        </p:grp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948EE68-BAF1-DA83-C6D9-A5FA57791134}"/>
                </a:ext>
              </a:extLst>
            </p:cNvPr>
            <p:cNvSpPr txBox="1"/>
            <p:nvPr/>
          </p:nvSpPr>
          <p:spPr>
            <a:xfrm>
              <a:off x="2079192" y="3767981"/>
              <a:ext cx="2231701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test.sh is in the root</a:t>
              </a:r>
            </a:p>
          </p:txBody>
        </p:sp>
      </p:grpSp>
      <p:grpSp>
        <p:nvGrpSpPr>
          <p:cNvPr id="47" name="Group 46">
            <a:extLst>
              <a:ext uri="{FF2B5EF4-FFF2-40B4-BE49-F238E27FC236}">
                <a16:creationId xmlns:a16="http://schemas.microsoft.com/office/drawing/2014/main" id="{AAAF7DAA-7987-7514-2802-8F157A3DF5F5}"/>
              </a:ext>
            </a:extLst>
          </p:cNvPr>
          <p:cNvGrpSpPr/>
          <p:nvPr/>
        </p:nvGrpSpPr>
        <p:grpSpPr>
          <a:xfrm>
            <a:off x="989377" y="4619267"/>
            <a:ext cx="4231608" cy="1069905"/>
            <a:chOff x="989377" y="4619267"/>
            <a:chExt cx="4231608" cy="1069905"/>
          </a:xfrm>
        </p:grpSpPr>
        <p:grpSp>
          <p:nvGrpSpPr>
            <p:cNvPr id="4" name="guides">
              <a:extLst>
                <a:ext uri="{FF2B5EF4-FFF2-40B4-BE49-F238E27FC236}">
                  <a16:creationId xmlns:a16="http://schemas.microsoft.com/office/drawing/2014/main" id="{515AB077-3328-E7D3-3698-6312C1620C14}"/>
                </a:ext>
              </a:extLst>
            </p:cNvPr>
            <p:cNvGrpSpPr/>
            <p:nvPr/>
          </p:nvGrpSpPr>
          <p:grpSpPr>
            <a:xfrm>
              <a:off x="989377" y="4619267"/>
              <a:ext cx="4231608" cy="918481"/>
              <a:chOff x="1443210" y="4571816"/>
              <a:chExt cx="4231608" cy="918481"/>
            </a:xfrm>
          </p:grpSpPr>
          <p:sp>
            <p:nvSpPr>
              <p:cNvPr id="24" name="TextBox 23">
                <a:extLst>
                  <a:ext uri="{FF2B5EF4-FFF2-40B4-BE49-F238E27FC236}">
                    <a16:creationId xmlns:a16="http://schemas.microsoft.com/office/drawing/2014/main" id="{373EDE20-7C9C-4136-933B-BF1D23C8EBD4}"/>
                  </a:ext>
                </a:extLst>
              </p:cNvPr>
              <p:cNvSpPr txBox="1"/>
              <p:nvPr/>
            </p:nvSpPr>
            <p:spPr>
              <a:xfrm>
                <a:off x="2449480" y="4700016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Guides</a:t>
                </a:r>
              </a:p>
            </p:txBody>
          </p:sp>
          <p:grpSp>
            <p:nvGrpSpPr>
              <p:cNvPr id="29" name="Group 28">
                <a:extLst>
                  <a:ext uri="{FF2B5EF4-FFF2-40B4-BE49-F238E27FC236}">
                    <a16:creationId xmlns:a16="http://schemas.microsoft.com/office/drawing/2014/main" id="{E16DDA46-83C3-DDAA-69B8-2E712D4C5CB4}"/>
                  </a:ext>
                </a:extLst>
              </p:cNvPr>
              <p:cNvGrpSpPr/>
              <p:nvPr/>
            </p:nvGrpSpPr>
            <p:grpSpPr>
              <a:xfrm>
                <a:off x="1443210" y="4571816"/>
                <a:ext cx="831347" cy="918481"/>
                <a:chOff x="809455" y="3429000"/>
                <a:chExt cx="831347" cy="918481"/>
              </a:xfrm>
            </p:grpSpPr>
            <p:pic>
              <p:nvPicPr>
                <p:cNvPr id="26" name="Picture 25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0CE57B68-6AA6-0BDC-8005-F8A102EFC8C1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809455" y="3429000"/>
                  <a:ext cx="710284" cy="774531"/>
                </a:xfrm>
                <a:prstGeom prst="rect">
                  <a:avLst/>
                </a:prstGeom>
              </p:spPr>
            </p:pic>
            <p:pic>
              <p:nvPicPr>
                <p:cNvPr id="28" name="Picture 27" descr="A black and white drawing of a notebook&#10;&#10;AI-generated content may be incorrect.">
                  <a:extLst>
                    <a:ext uri="{FF2B5EF4-FFF2-40B4-BE49-F238E27FC236}">
                      <a16:creationId xmlns:a16="http://schemas.microsoft.com/office/drawing/2014/main" id="{475CBFD0-52AD-0519-3623-26849B73B3D7}"/>
                    </a:ext>
                  </a:extLst>
                </p:cNvPr>
                <p:cNvPicPr>
                  <a:picLocks noChangeAspect="1"/>
                </p:cNvPicPr>
                <p:nvPr/>
              </p:nvPicPr>
              <p:blipFill>
                <a:blip r:embed="rId7"/>
                <a:stretch>
                  <a:fillRect/>
                </a:stretch>
              </p:blipFill>
              <p:spPr>
                <a:xfrm>
                  <a:off x="952176" y="3596568"/>
                  <a:ext cx="688626" cy="750913"/>
                </a:xfrm>
                <a:prstGeom prst="rect">
                  <a:avLst/>
                </a:prstGeom>
              </p:spPr>
            </p:pic>
          </p:grpSp>
        </p:grp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24677A4B-5C73-DB67-D96E-5EDEA54B8CC1}"/>
                </a:ext>
              </a:extLst>
            </p:cNvPr>
            <p:cNvSpPr txBox="1"/>
            <p:nvPr/>
          </p:nvSpPr>
          <p:spPr>
            <a:xfrm>
              <a:off x="2044337" y="5319840"/>
              <a:ext cx="1494320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code_style.md</a:t>
              </a:r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FEAC0BDE-E4E2-FFB8-E576-325D12E24CF5}"/>
              </a:ext>
            </a:extLst>
          </p:cNvPr>
          <p:cNvGrpSpPr/>
          <p:nvPr/>
        </p:nvGrpSpPr>
        <p:grpSpPr>
          <a:xfrm>
            <a:off x="6096000" y="1432555"/>
            <a:ext cx="4764304" cy="1070442"/>
            <a:chOff x="6096000" y="1432555"/>
            <a:chExt cx="4764304" cy="1070442"/>
          </a:xfrm>
        </p:grpSpPr>
        <p:grpSp>
          <p:nvGrpSpPr>
            <p:cNvPr id="5" name="playbooks">
              <a:extLst>
                <a:ext uri="{FF2B5EF4-FFF2-40B4-BE49-F238E27FC236}">
                  <a16:creationId xmlns:a16="http://schemas.microsoft.com/office/drawing/2014/main" id="{C8F26F10-204C-64CE-939C-8724117E4341}"/>
                </a:ext>
              </a:extLst>
            </p:cNvPr>
            <p:cNvGrpSpPr/>
            <p:nvPr/>
          </p:nvGrpSpPr>
          <p:grpSpPr>
            <a:xfrm>
              <a:off x="6096000" y="1432555"/>
              <a:ext cx="4764304" cy="982423"/>
              <a:chOff x="6080885" y="1477906"/>
              <a:chExt cx="4764304" cy="982423"/>
            </a:xfrm>
          </p:grpSpPr>
          <p:sp>
            <p:nvSpPr>
              <p:cNvPr id="36" name="TextBox 35">
                <a:extLst>
                  <a:ext uri="{FF2B5EF4-FFF2-40B4-BE49-F238E27FC236}">
                    <a16:creationId xmlns:a16="http://schemas.microsoft.com/office/drawing/2014/main" id="{A9269E1E-699C-712D-7DC2-2ECA956CC928}"/>
                  </a:ext>
                </a:extLst>
              </p:cNvPr>
              <p:cNvSpPr txBox="1"/>
              <p:nvPr/>
            </p:nvSpPr>
            <p:spPr>
              <a:xfrm>
                <a:off x="7619851" y="1553149"/>
                <a:ext cx="3225338" cy="64633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3600"/>
                  <a:t>Playbooks</a:t>
                </a:r>
              </a:p>
            </p:txBody>
          </p:sp>
          <p:pic>
            <p:nvPicPr>
              <p:cNvPr id="38" name="Picture 37" descr="A book with a step and a lit match&#10;&#10;AI-generated content may be incorrect.">
                <a:extLst>
                  <a:ext uri="{FF2B5EF4-FFF2-40B4-BE49-F238E27FC236}">
                    <a16:creationId xmlns:a16="http://schemas.microsoft.com/office/drawing/2014/main" id="{C091105F-605B-9308-1F6F-176C56D1CEA4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6080885" y="1477906"/>
                <a:ext cx="1367393" cy="982423"/>
              </a:xfrm>
              <a:prstGeom prst="rect">
                <a:avLst/>
              </a:prstGeom>
            </p:spPr>
          </p:pic>
        </p:grp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75CC548A-A1D1-54D4-D91C-C5BC77D19402}"/>
                </a:ext>
              </a:extLst>
            </p:cNvPr>
            <p:cNvSpPr txBox="1"/>
            <p:nvPr/>
          </p:nvSpPr>
          <p:spPr>
            <a:xfrm>
              <a:off x="7692342" y="2133665"/>
              <a:ext cx="1428596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>
                  <a:solidFill>
                    <a:schemeClr val="accent1">
                      <a:lumMod val="50000"/>
                    </a:schemeClr>
                  </a:solidFill>
                  <a:latin typeface="Ink Free" panose="03080402000500000000" pitchFamily="66" charset="0"/>
                </a:rPr>
                <a:t>TDD process</a:t>
              </a:r>
            </a:p>
          </p:txBody>
        </p:sp>
      </p:grpSp>
      <p:sp>
        <p:nvSpPr>
          <p:cNvPr id="42" name="Freeform 41">
            <a:extLst>
              <a:ext uri="{FF2B5EF4-FFF2-40B4-BE49-F238E27FC236}">
                <a16:creationId xmlns:a16="http://schemas.microsoft.com/office/drawing/2014/main" id="{FA23BACC-24E3-085A-344C-567569253BE1}"/>
              </a:ext>
            </a:extLst>
          </p:cNvPr>
          <p:cNvSpPr/>
          <p:nvPr/>
        </p:nvSpPr>
        <p:spPr>
          <a:xfrm>
            <a:off x="666556" y="1161954"/>
            <a:ext cx="10858887" cy="4835100"/>
          </a:xfrm>
          <a:custGeom>
            <a:avLst/>
            <a:gdLst>
              <a:gd name="connsiteX0" fmla="*/ 5250149 w 10858887"/>
              <a:gd name="connsiteY0" fmla="*/ 0 h 4835100"/>
              <a:gd name="connsiteX1" fmla="*/ 10858887 w 10858887"/>
              <a:gd name="connsiteY1" fmla="*/ 0 h 4835100"/>
              <a:gd name="connsiteX2" fmla="*/ 10858887 w 10858887"/>
              <a:gd name="connsiteY2" fmla="*/ 4835100 h 4835100"/>
              <a:gd name="connsiteX3" fmla="*/ 0 w 10858887"/>
              <a:gd name="connsiteY3" fmla="*/ 4835100 h 4835100"/>
              <a:gd name="connsiteX4" fmla="*/ 0 w 10858887"/>
              <a:gd name="connsiteY4" fmla="*/ 1513860 h 4835100"/>
              <a:gd name="connsiteX5" fmla="*/ 5250149 w 10858887"/>
              <a:gd name="connsiteY5" fmla="*/ 1513860 h 48351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10858887" h="4835100">
                <a:moveTo>
                  <a:pt x="5250149" y="0"/>
                </a:moveTo>
                <a:lnTo>
                  <a:pt x="10858887" y="0"/>
                </a:lnTo>
                <a:lnTo>
                  <a:pt x="10858887" y="4835100"/>
                </a:lnTo>
                <a:lnTo>
                  <a:pt x="0" y="4835100"/>
                </a:lnTo>
                <a:lnTo>
                  <a:pt x="0" y="1513860"/>
                </a:lnTo>
                <a:lnTo>
                  <a:pt x="5250149" y="1513860"/>
                </a:lnTo>
                <a:close/>
              </a:path>
            </a:pathLst>
          </a:cu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wrap="square" rtlCol="0" anchor="ctr">
            <a:noAutofit/>
          </a:bodyPr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B2BD8E89-73A4-08FE-55E5-ABAFF2D3B8FC}"/>
              </a:ext>
            </a:extLst>
          </p:cNvPr>
          <p:cNvSpPr/>
          <p:nvPr/>
        </p:nvSpPr>
        <p:spPr>
          <a:xfrm>
            <a:off x="666556" y="1161954"/>
            <a:ext cx="5250149" cy="1513860"/>
          </a:xfrm>
          <a:prstGeom prst="rect">
            <a:avLst/>
          </a:prstGeom>
          <a:solidFill>
            <a:srgbClr val="C00000">
              <a:alpha val="20392"/>
            </a:srgbClr>
          </a:solidFill>
          <a:ln w="28575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D0BC7954-6458-7848-0DE3-21FB524ED75F}"/>
              </a:ext>
            </a:extLst>
          </p:cNvPr>
          <p:cNvSpPr txBox="1"/>
          <p:nvPr/>
        </p:nvSpPr>
        <p:spPr>
          <a:xfrm>
            <a:off x="4233231" y="1186876"/>
            <a:ext cx="168347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always on</a:t>
            </a: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0DE24B-A90A-7129-E3D2-546B5E7721A4}"/>
              </a:ext>
            </a:extLst>
          </p:cNvPr>
          <p:cNvSpPr txBox="1"/>
          <p:nvPr/>
        </p:nvSpPr>
        <p:spPr>
          <a:xfrm>
            <a:off x="9759297" y="1170945"/>
            <a:ext cx="169950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needed</a:t>
            </a:r>
          </a:p>
        </p:txBody>
      </p:sp>
    </p:spTree>
    <p:extLst>
      <p:ext uri="{BB962C8B-B14F-4D97-AF65-F5344CB8AC3E}">
        <p14:creationId xmlns:p14="http://schemas.microsoft.com/office/powerpoint/2010/main" val="3763381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5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8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8" grpId="0" animBg="1"/>
      <p:bldP spid="58" grpId="0"/>
      <p:bldP spid="59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0581C003-DAE2-6618-2B94-91AB53AFF6A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Rectangle 42">
            <a:extLst>
              <a:ext uri="{FF2B5EF4-FFF2-40B4-BE49-F238E27FC236}">
                <a16:creationId xmlns:a16="http://schemas.microsoft.com/office/drawing/2014/main" id="{27E82602-BDA7-0674-E313-262024C3186B}"/>
              </a:ext>
            </a:extLst>
          </p:cNvPr>
          <p:cNvSpPr/>
          <p:nvPr/>
        </p:nvSpPr>
        <p:spPr>
          <a:xfrm>
            <a:off x="4681498" y="555174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2" name="Rectangle 41">
            <a:extLst>
              <a:ext uri="{FF2B5EF4-FFF2-40B4-BE49-F238E27FC236}">
                <a16:creationId xmlns:a16="http://schemas.microsoft.com/office/drawing/2014/main" id="{1A6CB45D-79B0-4A35-8815-64468D497EE8}"/>
              </a:ext>
            </a:extLst>
          </p:cNvPr>
          <p:cNvSpPr/>
          <p:nvPr/>
        </p:nvSpPr>
        <p:spPr>
          <a:xfrm>
            <a:off x="6666236" y="2398402"/>
            <a:ext cx="1435617" cy="30767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06989531-CB7F-4CDD-CF03-DCC8FE363AFD}"/>
              </a:ext>
            </a:extLst>
          </p:cNvPr>
          <p:cNvSpPr/>
          <p:nvPr/>
        </p:nvSpPr>
        <p:spPr>
          <a:xfrm>
            <a:off x="923469" y="1542410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CBFA3E6A-5C5E-209A-ADB0-C5CD4CC16633}"/>
              </a:ext>
            </a:extLst>
          </p:cNvPr>
          <p:cNvSpPr/>
          <p:nvPr/>
        </p:nvSpPr>
        <p:spPr>
          <a:xfrm>
            <a:off x="923469" y="2888030"/>
            <a:ext cx="2789343" cy="49027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TDD process</a:t>
            </a:r>
          </a:p>
        </p:txBody>
      </p:sp>
      <p:sp>
        <p:nvSpPr>
          <p:cNvPr id="64" name="Rectangle 63">
            <a:extLst>
              <a:ext uri="{FF2B5EF4-FFF2-40B4-BE49-F238E27FC236}">
                <a16:creationId xmlns:a16="http://schemas.microsoft.com/office/drawing/2014/main" id="{1D1D1A11-E5BA-5046-549F-5C0EC1707E27}"/>
              </a:ext>
            </a:extLst>
          </p:cNvPr>
          <p:cNvSpPr/>
          <p:nvPr/>
        </p:nvSpPr>
        <p:spPr>
          <a:xfrm>
            <a:off x="923469" y="2187532"/>
            <a:ext cx="2789343" cy="30879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how to use nullables</a:t>
            </a:r>
          </a:p>
        </p:txBody>
      </p:sp>
      <p:sp>
        <p:nvSpPr>
          <p:cNvPr id="65" name="Rectangle 64">
            <a:extLst>
              <a:ext uri="{FF2B5EF4-FFF2-40B4-BE49-F238E27FC236}">
                <a16:creationId xmlns:a16="http://schemas.microsoft.com/office/drawing/2014/main" id="{44AF0306-0BFB-7163-47BB-005453ADD1A5}"/>
              </a:ext>
            </a:extLst>
          </p:cNvPr>
          <p:cNvSpPr/>
          <p:nvPr/>
        </p:nvSpPr>
        <p:spPr>
          <a:xfrm>
            <a:off x="923469" y="3986460"/>
            <a:ext cx="2789342" cy="83445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test plan</a:t>
            </a:r>
          </a:p>
        </p:txBody>
      </p:sp>
      <p:sp>
        <p:nvSpPr>
          <p:cNvPr id="67" name="Rectangle 66">
            <a:extLst>
              <a:ext uri="{FF2B5EF4-FFF2-40B4-BE49-F238E27FC236}">
                <a16:creationId xmlns:a16="http://schemas.microsoft.com/office/drawing/2014/main" id="{FAFF04B7-532E-E9EB-AF00-C01B4CCF8806}"/>
              </a:ext>
            </a:extLst>
          </p:cNvPr>
          <p:cNvSpPr/>
          <p:nvPr/>
        </p:nvSpPr>
        <p:spPr>
          <a:xfrm>
            <a:off x="923469" y="1949692"/>
            <a:ext cx="2787522" cy="23784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8" name="Rectangle 67">
            <a:extLst>
              <a:ext uri="{FF2B5EF4-FFF2-40B4-BE49-F238E27FC236}">
                <a16:creationId xmlns:a16="http://schemas.microsoft.com/office/drawing/2014/main" id="{280E8A1A-E9E9-14F8-657A-76AE09B0B0F5}"/>
              </a:ext>
            </a:extLst>
          </p:cNvPr>
          <p:cNvSpPr/>
          <p:nvPr/>
        </p:nvSpPr>
        <p:spPr>
          <a:xfrm>
            <a:off x="923469" y="3378300"/>
            <a:ext cx="2787522" cy="608160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69" name="Rectangle 68">
            <a:extLst>
              <a:ext uri="{FF2B5EF4-FFF2-40B4-BE49-F238E27FC236}">
                <a16:creationId xmlns:a16="http://schemas.microsoft.com/office/drawing/2014/main" id="{EC7A6DF1-F64F-C203-E463-E017CCD1202A}"/>
              </a:ext>
            </a:extLst>
          </p:cNvPr>
          <p:cNvSpPr/>
          <p:nvPr/>
        </p:nvSpPr>
        <p:spPr>
          <a:xfrm>
            <a:off x="923469" y="2495204"/>
            <a:ext cx="2787522" cy="39282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71" name="Rectangle 70">
            <a:extLst>
              <a:ext uri="{FF2B5EF4-FFF2-40B4-BE49-F238E27FC236}">
                <a16:creationId xmlns:a16="http://schemas.microsoft.com/office/drawing/2014/main" id="{BFEFFD36-2528-525A-B382-A6DD8EE0AB2F}"/>
              </a:ext>
            </a:extLst>
          </p:cNvPr>
          <p:cNvSpPr/>
          <p:nvPr/>
        </p:nvSpPr>
        <p:spPr>
          <a:xfrm>
            <a:off x="923468" y="4820911"/>
            <a:ext cx="2787522" cy="151862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8B8D4BD2-DDA9-62F9-1139-3B019405FBB3}"/>
              </a:ext>
            </a:extLst>
          </p:cNvPr>
          <p:cNvGrpSpPr/>
          <p:nvPr/>
        </p:nvGrpSpPr>
        <p:grpSpPr>
          <a:xfrm>
            <a:off x="923469" y="1122870"/>
            <a:ext cx="2789343" cy="4129804"/>
            <a:chOff x="4560899" y="2423989"/>
            <a:chExt cx="2789343" cy="4129804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3613E554-CC85-78A5-AA38-6697E5CEA44D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7B6669E4-2936-522C-024F-E892EBB671FB}"/>
                </a:ext>
              </a:extLst>
            </p:cNvPr>
            <p:cNvSpPr/>
            <p:nvPr/>
          </p:nvSpPr>
          <p:spPr>
            <a:xfrm>
              <a:off x="4560899" y="2843262"/>
              <a:ext cx="2789343" cy="3710531"/>
            </a:xfrm>
            <a:prstGeom prst="rect">
              <a:avLst/>
            </a:prstGeom>
            <a:noFill/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2" name="TextBox 1">
            <a:extLst>
              <a:ext uri="{FF2B5EF4-FFF2-40B4-BE49-F238E27FC236}">
                <a16:creationId xmlns:a16="http://schemas.microsoft.com/office/drawing/2014/main" id="{BEC1B4B4-76FD-CBB2-D49A-5A618570F281}"/>
              </a:ext>
            </a:extLst>
          </p:cNvPr>
          <p:cNvSpPr txBox="1"/>
          <p:nvPr/>
        </p:nvSpPr>
        <p:spPr>
          <a:xfrm>
            <a:off x="4587685" y="1824886"/>
            <a:ext cx="1769074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python_style.md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bash_style.md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49BDE-B37E-30BA-704C-1B75812EEAFF}"/>
              </a:ext>
            </a:extLst>
          </p:cNvPr>
          <p:cNvSpPr txBox="1">
            <a:spLocks/>
          </p:cNvSpPr>
          <p:nvPr/>
        </p:nvSpPr>
        <p:spPr>
          <a:xfrm>
            <a:off x="6659447" y="1809568"/>
            <a:ext cx="192354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approval_tests.md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scrubbers.md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nullables.md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uv.md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B6303D3-A0F3-CB99-1B71-F3DDCA86099C}"/>
              </a:ext>
            </a:extLst>
          </p:cNvPr>
          <p:cNvSpPr txBox="1"/>
          <p:nvPr/>
        </p:nvSpPr>
        <p:spPr>
          <a:xfrm>
            <a:off x="4684796" y="4410951"/>
            <a:ext cx="1981440" cy="20313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project.md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architecture.md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map.md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technical_stack.md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test_plan.md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frontend_style.md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2129BCA-717E-8655-B971-FBEFBCF1A0E8}"/>
              </a:ext>
            </a:extLst>
          </p:cNvPr>
          <p:cNvSpPr txBox="1"/>
          <p:nvPr/>
        </p:nvSpPr>
        <p:spPr>
          <a:xfrm>
            <a:off x="7064046" y="4478353"/>
            <a:ext cx="1567993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todo.md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spike.md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scratchpad.md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pic>
        <p:nvPicPr>
          <p:cNvPr id="14" name="Picture 13" descr="A black and white drawing of a notebook&#10;&#10;AI-generated content may be incorrect.">
            <a:extLst>
              <a:ext uri="{FF2B5EF4-FFF2-40B4-BE49-F238E27FC236}">
                <a16:creationId xmlns:a16="http://schemas.microsoft.com/office/drawing/2014/main" id="{4435974A-016F-57CA-7698-CF2E1895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743649" y="1222884"/>
            <a:ext cx="342434" cy="369309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EA36BF86-9AD4-D052-35E4-297D4EBD1D63}"/>
              </a:ext>
            </a:extLst>
          </p:cNvPr>
          <p:cNvSpPr txBox="1"/>
          <p:nvPr/>
        </p:nvSpPr>
        <p:spPr>
          <a:xfrm>
            <a:off x="4989802" y="1222861"/>
            <a:ext cx="83227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Guides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2E0805B-FA97-8726-18FE-8FD1795434DD}"/>
              </a:ext>
            </a:extLst>
          </p:cNvPr>
          <p:cNvSpPr txBox="1"/>
          <p:nvPr/>
        </p:nvSpPr>
        <p:spPr>
          <a:xfrm>
            <a:off x="7082497" y="1221391"/>
            <a:ext cx="122180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Knowledge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5A2F8544-6AFC-B13F-FDF4-C3AE82848ABD}"/>
              </a:ext>
            </a:extLst>
          </p:cNvPr>
          <p:cNvSpPr txBox="1"/>
          <p:nvPr/>
        </p:nvSpPr>
        <p:spPr>
          <a:xfrm>
            <a:off x="9463443" y="1208949"/>
            <a:ext cx="11240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Playbooks</a:t>
            </a:r>
          </a:p>
        </p:txBody>
      </p:sp>
      <p:pic>
        <p:nvPicPr>
          <p:cNvPr id="18" name="Picture 17" descr="A book with a step and a lit match&#10;&#10;AI-generated content may be incorrect.">
            <a:extLst>
              <a:ext uri="{FF2B5EF4-FFF2-40B4-BE49-F238E27FC236}">
                <a16:creationId xmlns:a16="http://schemas.microsoft.com/office/drawing/2014/main" id="{70CF8185-B54D-63AD-DD3C-D86A272DE2B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926522" y="1213425"/>
            <a:ext cx="564972" cy="405912"/>
          </a:xfrm>
          <a:prstGeom prst="rect">
            <a:avLst/>
          </a:prstGeom>
        </p:spPr>
      </p:pic>
      <p:grpSp>
        <p:nvGrpSpPr>
          <p:cNvPr id="21" name="Group 20">
            <a:extLst>
              <a:ext uri="{FF2B5EF4-FFF2-40B4-BE49-F238E27FC236}">
                <a16:creationId xmlns:a16="http://schemas.microsoft.com/office/drawing/2014/main" id="{8080750E-CC97-4539-700B-A8AA63961501}"/>
              </a:ext>
            </a:extLst>
          </p:cNvPr>
          <p:cNvGrpSpPr/>
          <p:nvPr/>
        </p:nvGrpSpPr>
        <p:grpSpPr>
          <a:xfrm>
            <a:off x="4595026" y="1204372"/>
            <a:ext cx="386199" cy="424017"/>
            <a:chOff x="809455" y="3429000"/>
            <a:chExt cx="831347" cy="918481"/>
          </a:xfrm>
        </p:grpSpPr>
        <p:pic>
          <p:nvPicPr>
            <p:cNvPr id="22" name="Picture 21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10373D37-BE99-B63D-4B21-27777EFD7604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809455" y="3429000"/>
              <a:ext cx="710284" cy="774531"/>
            </a:xfrm>
            <a:prstGeom prst="rect">
              <a:avLst/>
            </a:prstGeom>
          </p:spPr>
        </p:pic>
        <p:pic>
          <p:nvPicPr>
            <p:cNvPr id="25" name="Picture 24" descr="A black and white drawing of a notebook&#10;&#10;AI-generated content may be incorrect.">
              <a:extLst>
                <a:ext uri="{FF2B5EF4-FFF2-40B4-BE49-F238E27FC236}">
                  <a16:creationId xmlns:a16="http://schemas.microsoft.com/office/drawing/2014/main" id="{E473D6FA-F750-7D34-11CC-6F7C0AD0F5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52176" y="3596568"/>
              <a:ext cx="688626" cy="750913"/>
            </a:xfrm>
            <a:prstGeom prst="rect">
              <a:avLst/>
            </a:prstGeom>
          </p:spPr>
        </p:pic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197EBF7C-CB70-604F-03F3-77A6472603D1}"/>
              </a:ext>
            </a:extLst>
          </p:cNvPr>
          <p:cNvGrpSpPr/>
          <p:nvPr/>
        </p:nvGrpSpPr>
        <p:grpSpPr>
          <a:xfrm>
            <a:off x="4494493" y="3739721"/>
            <a:ext cx="536634" cy="524308"/>
            <a:chOff x="7182055" y="2122717"/>
            <a:chExt cx="536634" cy="524308"/>
          </a:xfrm>
        </p:grpSpPr>
        <p:pic>
          <p:nvPicPr>
            <p:cNvPr id="33" name="Picture 32" descr="A black and white map of mountains&#10;&#10;AI-generated content may be incorrect.">
              <a:extLst>
                <a:ext uri="{FF2B5EF4-FFF2-40B4-BE49-F238E27FC236}">
                  <a16:creationId xmlns:a16="http://schemas.microsoft.com/office/drawing/2014/main" id="{6906A5F4-4D13-CB08-9D43-9387590A67D6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7248704" y="2122717"/>
              <a:ext cx="469985" cy="389744"/>
            </a:xfrm>
            <a:prstGeom prst="rect">
              <a:avLst/>
            </a:prstGeom>
          </p:spPr>
        </p:pic>
        <p:grpSp>
          <p:nvGrpSpPr>
            <p:cNvPr id="34" name="Group 33">
              <a:extLst>
                <a:ext uri="{FF2B5EF4-FFF2-40B4-BE49-F238E27FC236}">
                  <a16:creationId xmlns:a16="http://schemas.microsoft.com/office/drawing/2014/main" id="{4A7D5EE4-E8CA-6241-AD81-D1AC5E320F8D}"/>
                </a:ext>
              </a:extLst>
            </p:cNvPr>
            <p:cNvGrpSpPr/>
            <p:nvPr/>
          </p:nvGrpSpPr>
          <p:grpSpPr>
            <a:xfrm rot="20415073">
              <a:off x="7182055" y="2253799"/>
              <a:ext cx="315089" cy="393226"/>
              <a:chOff x="809455" y="3429000"/>
              <a:chExt cx="831347" cy="918481"/>
            </a:xfrm>
          </p:grpSpPr>
          <p:pic>
            <p:nvPicPr>
              <p:cNvPr id="35" name="Picture 34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47336884-93C8-F896-4537-2D5D89987AB1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809455" y="3429000"/>
                <a:ext cx="710284" cy="774531"/>
              </a:xfrm>
              <a:prstGeom prst="rect">
                <a:avLst/>
              </a:prstGeom>
            </p:spPr>
          </p:pic>
          <p:pic>
            <p:nvPicPr>
              <p:cNvPr id="36" name="Picture 35" descr="A black and white drawing of a notebook&#10;&#10;AI-generated content may be incorrect.">
                <a:extLst>
                  <a:ext uri="{FF2B5EF4-FFF2-40B4-BE49-F238E27FC236}">
                    <a16:creationId xmlns:a16="http://schemas.microsoft.com/office/drawing/2014/main" id="{3B1CEC85-FAC3-BFB9-FDAD-B768EB6F9AFA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/>
              <a:stretch>
                <a:fillRect/>
              </a:stretch>
            </p:blipFill>
            <p:spPr>
              <a:xfrm>
                <a:off x="952176" y="3596568"/>
                <a:ext cx="688626" cy="750913"/>
              </a:xfrm>
              <a:prstGeom prst="rect">
                <a:avLst/>
              </a:prstGeom>
            </p:spPr>
          </p:pic>
        </p:grpSp>
      </p:grpSp>
      <p:sp>
        <p:nvSpPr>
          <p:cNvPr id="37" name="TextBox 36">
            <a:extLst>
              <a:ext uri="{FF2B5EF4-FFF2-40B4-BE49-F238E27FC236}">
                <a16:creationId xmlns:a16="http://schemas.microsoft.com/office/drawing/2014/main" id="{7BFFFCD1-D441-8CBF-C961-798E430AB62B}"/>
              </a:ext>
            </a:extLst>
          </p:cNvPr>
          <p:cNvSpPr txBox="1"/>
          <p:nvPr/>
        </p:nvSpPr>
        <p:spPr>
          <a:xfrm>
            <a:off x="5082792" y="3672670"/>
            <a:ext cx="120937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Maps &amp;</a:t>
            </a:r>
          </a:p>
          <a:p>
            <a:r>
              <a:rPr lang="en-US"/>
              <a:t>knowledge</a:t>
            </a:r>
          </a:p>
        </p:txBody>
      </p:sp>
      <p:grpSp>
        <p:nvGrpSpPr>
          <p:cNvPr id="38" name="Group 37">
            <a:extLst>
              <a:ext uri="{FF2B5EF4-FFF2-40B4-BE49-F238E27FC236}">
                <a16:creationId xmlns:a16="http://schemas.microsoft.com/office/drawing/2014/main" id="{C72EC768-A249-61B4-0DBD-0FD8EE06F279}"/>
              </a:ext>
            </a:extLst>
          </p:cNvPr>
          <p:cNvGrpSpPr/>
          <p:nvPr/>
        </p:nvGrpSpPr>
        <p:grpSpPr>
          <a:xfrm>
            <a:off x="6773575" y="3635692"/>
            <a:ext cx="543769" cy="663802"/>
            <a:chOff x="9461137" y="2018688"/>
            <a:chExt cx="543769" cy="663802"/>
          </a:xfrm>
        </p:grpSpPr>
        <p:pic>
          <p:nvPicPr>
            <p:cNvPr id="39" name="Picture 38" descr="A paper with a pin on it&#10;&#10;AI-generated content may be incorrect.">
              <a:extLst>
                <a:ext uri="{FF2B5EF4-FFF2-40B4-BE49-F238E27FC236}">
                  <a16:creationId xmlns:a16="http://schemas.microsoft.com/office/drawing/2014/main" id="{A27439DE-76B4-C98F-AD84-BC0E45E029FC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9461137" y="2018688"/>
              <a:ext cx="426974" cy="519311"/>
            </a:xfrm>
            <a:prstGeom prst="rect">
              <a:avLst/>
            </a:prstGeom>
          </p:spPr>
        </p:pic>
        <p:pic>
          <p:nvPicPr>
            <p:cNvPr id="40" name="Picture 39" descr="A sketch of a notebook with a path and flag&#10;&#10;AI-generated content may be incorrect.">
              <a:extLst>
                <a:ext uri="{FF2B5EF4-FFF2-40B4-BE49-F238E27FC236}">
                  <a16:creationId xmlns:a16="http://schemas.microsoft.com/office/drawing/2014/main" id="{EB4DEB4E-6F0E-13C2-D22A-1D7098EDE71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9633082" y="2222859"/>
              <a:ext cx="371824" cy="459631"/>
            </a:xfrm>
            <a:prstGeom prst="rect">
              <a:avLst/>
            </a:prstGeom>
          </p:spPr>
        </p:pic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id="{473CC6A5-0CA7-3459-96AA-67D2995F7E24}"/>
              </a:ext>
            </a:extLst>
          </p:cNvPr>
          <p:cNvSpPr txBox="1"/>
          <p:nvPr/>
        </p:nvSpPr>
        <p:spPr>
          <a:xfrm>
            <a:off x="7338159" y="3663294"/>
            <a:ext cx="129388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TODOs &amp;</a:t>
            </a:r>
          </a:p>
          <a:p>
            <a:r>
              <a:rPr lang="en-US"/>
              <a:t>scratchpads</a:t>
            </a:r>
          </a:p>
        </p:txBody>
      </p:sp>
      <p:sp>
        <p:nvSpPr>
          <p:cNvPr id="44" name="Rectangle 43">
            <a:extLst>
              <a:ext uri="{FF2B5EF4-FFF2-40B4-BE49-F238E27FC236}">
                <a16:creationId xmlns:a16="http://schemas.microsoft.com/office/drawing/2014/main" id="{26B3AE02-DE5F-1A7B-22F5-9A050F1EB76D}"/>
              </a:ext>
            </a:extLst>
          </p:cNvPr>
          <p:cNvSpPr/>
          <p:nvPr/>
        </p:nvSpPr>
        <p:spPr>
          <a:xfrm>
            <a:off x="8926522" y="1848134"/>
            <a:ext cx="1660947" cy="278867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EC70CCE-C964-6652-21AC-C5A3D403C572}"/>
              </a:ext>
            </a:extLst>
          </p:cNvPr>
          <p:cNvSpPr txBox="1"/>
          <p:nvPr/>
        </p:nvSpPr>
        <p:spPr>
          <a:xfrm>
            <a:off x="8885676" y="1807949"/>
            <a:ext cx="2344424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TDD.process.md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refactoring.process.md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new_repo.process.md</a:t>
            </a:r>
            <a:b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</a:b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git_issue.process.md</a:t>
            </a:r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...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A5C5259B-E0B0-6314-7C38-F1E13CF6029D}"/>
              </a:ext>
            </a:extLst>
          </p:cNvPr>
          <p:cNvSpPr txBox="1"/>
          <p:nvPr/>
        </p:nvSpPr>
        <p:spPr>
          <a:xfrm>
            <a:off x="5675516" y="259661"/>
            <a:ext cx="4300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Reference Documents</a:t>
            </a:r>
          </a:p>
        </p:txBody>
      </p:sp>
    </p:spTree>
    <p:extLst>
      <p:ext uri="{BB962C8B-B14F-4D97-AF65-F5344CB8AC3E}">
        <p14:creationId xmlns:p14="http://schemas.microsoft.com/office/powerpoint/2010/main" val="358715587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62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62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9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0" dur="500"/>
                                        <p:tgtEl>
                                          <p:spTgt spid="6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5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6" presetID="9" presetClass="exit" presetSubtype="0" fill="hold" grpId="2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4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58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63" dur="500"/>
                                        <p:tgtEl>
                                          <p:spTgt spid="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64" presetID="9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5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3" grpId="0" animBg="1"/>
      <p:bldP spid="43" grpId="1" animBg="1"/>
      <p:bldP spid="42" grpId="0" animBg="1"/>
      <p:bldP spid="42" grpId="1" animBg="1"/>
      <p:bldP spid="62" grpId="0" animBg="1"/>
      <p:bldP spid="63" grpId="0" animBg="1"/>
      <p:bldP spid="64" grpId="0" animBg="1"/>
      <p:bldP spid="65" grpId="0" animBg="1"/>
      <p:bldP spid="67" grpId="0" animBg="1"/>
      <p:bldP spid="68" grpId="0" animBg="1"/>
      <p:bldP spid="69" grpId="0" animBg="1"/>
      <p:bldP spid="71" grpId="0" animBg="1"/>
      <p:bldP spid="44" grpId="0" animBg="1"/>
      <p:bldP spid="44" grpId="2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F234C1-D50F-1B6E-DB3D-9B8AA492CE3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1B3EE7C-C735-240D-9162-9AE99AEF6E51}"/>
              </a:ext>
            </a:extLst>
          </p:cNvPr>
          <p:cNvSpPr txBox="1"/>
          <p:nvPr/>
        </p:nvSpPr>
        <p:spPr>
          <a:xfrm>
            <a:off x="2705438" y="3009350"/>
            <a:ext cx="661783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#8) </a:t>
            </a:r>
            <a:r>
              <a:rPr lang="en-US" sz="4400" dirty="0"/>
              <a:t>Knowledge Composition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F66241-CDB4-4306-661F-7621E516313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752D2FD-8B8B-BC73-1B53-D8F154419D4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193CA594-B35B-CE09-33A5-F29C6E1A018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8" name="Picture 7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C9F0C80C-1015-400C-3687-452EBABB023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2754385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C1A0F401-0001-1F1C-4035-2F7483276AD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Rectangle 88">
            <a:extLst>
              <a:ext uri="{FF2B5EF4-FFF2-40B4-BE49-F238E27FC236}">
                <a16:creationId xmlns:a16="http://schemas.microsoft.com/office/drawing/2014/main" id="{04DC2343-12E0-8FAC-F079-0FBF36C82C74}"/>
              </a:ext>
            </a:extLst>
          </p:cNvPr>
          <p:cNvSpPr/>
          <p:nvPr/>
        </p:nvSpPr>
        <p:spPr>
          <a:xfrm>
            <a:off x="6326841" y="1508952"/>
            <a:ext cx="2634801" cy="2889622"/>
          </a:xfrm>
          <a:prstGeom prst="rect">
            <a:avLst/>
          </a:prstGeom>
          <a:solidFill>
            <a:srgbClr val="FFFF00">
              <a:alpha val="80392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2" name="Rectangle 61">
            <a:extLst>
              <a:ext uri="{FF2B5EF4-FFF2-40B4-BE49-F238E27FC236}">
                <a16:creationId xmlns:a16="http://schemas.microsoft.com/office/drawing/2014/main" id="{EF87BB72-BCD6-1ABD-DDCB-FC3A5D7CEB79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2E40CD50-62B3-364F-ECC2-673A187F7C9F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E2BD144A-B285-5D68-227E-F2A98CBE4BF4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6B7A003B-F39B-3EBB-AD18-A094DF82954E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60" name="Rectangle 59">
            <a:extLst>
              <a:ext uri="{FF2B5EF4-FFF2-40B4-BE49-F238E27FC236}">
                <a16:creationId xmlns:a16="http://schemas.microsoft.com/office/drawing/2014/main" id="{37570696-649F-89C4-50B8-8B58AB84EF59}"/>
              </a:ext>
            </a:extLst>
          </p:cNvPr>
          <p:cNvSpPr/>
          <p:nvPr/>
        </p:nvSpPr>
        <p:spPr>
          <a:xfrm>
            <a:off x="6519288" y="3430436"/>
            <a:ext cx="2236844" cy="611355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C7F4E6DB-140E-70A7-E956-0F0E0A1B8D9C}"/>
              </a:ext>
            </a:extLst>
          </p:cNvPr>
          <p:cNvSpPr/>
          <p:nvPr/>
        </p:nvSpPr>
        <p:spPr>
          <a:xfrm>
            <a:off x="6520740" y="2913713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72" name="Rectangle 71">
            <a:extLst>
              <a:ext uri="{FF2B5EF4-FFF2-40B4-BE49-F238E27FC236}">
                <a16:creationId xmlns:a16="http://schemas.microsoft.com/office/drawing/2014/main" id="{7F3ECB7A-E2E0-E08C-AD82-120D9B5B7132}"/>
              </a:ext>
            </a:extLst>
          </p:cNvPr>
          <p:cNvSpPr/>
          <p:nvPr/>
        </p:nvSpPr>
        <p:spPr>
          <a:xfrm>
            <a:off x="6520741" y="2198115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73" name="Rectangle 72">
            <a:extLst>
              <a:ext uri="{FF2B5EF4-FFF2-40B4-BE49-F238E27FC236}">
                <a16:creationId xmlns:a16="http://schemas.microsoft.com/office/drawing/2014/main" id="{CB593792-A055-0965-F961-8A36F8A97FF9}"/>
              </a:ext>
            </a:extLst>
          </p:cNvPr>
          <p:cNvSpPr/>
          <p:nvPr/>
        </p:nvSpPr>
        <p:spPr>
          <a:xfrm>
            <a:off x="6515773" y="2539324"/>
            <a:ext cx="2241811" cy="34120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79" name="Rectangle 78">
            <a:extLst>
              <a:ext uri="{FF2B5EF4-FFF2-40B4-BE49-F238E27FC236}">
                <a16:creationId xmlns:a16="http://schemas.microsoft.com/office/drawing/2014/main" id="{FD81AD40-210D-D0CB-0AEA-1E7DD9328BF2}"/>
              </a:ext>
            </a:extLst>
          </p:cNvPr>
          <p:cNvSpPr/>
          <p:nvPr/>
        </p:nvSpPr>
        <p:spPr>
          <a:xfrm>
            <a:off x="2386779" y="3668755"/>
            <a:ext cx="2780653" cy="65734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backend test plan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1AC0986D-C8F6-A989-0ED5-8A00C225DE21}"/>
              </a:ext>
            </a:extLst>
          </p:cNvPr>
          <p:cNvSpPr/>
          <p:nvPr/>
        </p:nvSpPr>
        <p:spPr>
          <a:xfrm>
            <a:off x="2386783" y="3178751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1" name="Rectangle 80">
            <a:extLst>
              <a:ext uri="{FF2B5EF4-FFF2-40B4-BE49-F238E27FC236}">
                <a16:creationId xmlns:a16="http://schemas.microsoft.com/office/drawing/2014/main" id="{A049E665-0CA5-E8A8-F66C-2FF12B763E35}"/>
              </a:ext>
            </a:extLst>
          </p:cNvPr>
          <p:cNvSpPr/>
          <p:nvPr/>
        </p:nvSpPr>
        <p:spPr>
          <a:xfrm>
            <a:off x="2385812" y="252140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python style guide</a:t>
            </a:r>
          </a:p>
        </p:txBody>
      </p:sp>
      <p:sp>
        <p:nvSpPr>
          <p:cNvPr id="82" name="Rectangle 81">
            <a:extLst>
              <a:ext uri="{FF2B5EF4-FFF2-40B4-BE49-F238E27FC236}">
                <a16:creationId xmlns:a16="http://schemas.microsoft.com/office/drawing/2014/main" id="{A61C1D3A-4D1F-E556-2029-A76582FD4A04}"/>
              </a:ext>
            </a:extLst>
          </p:cNvPr>
          <p:cNvSpPr/>
          <p:nvPr/>
        </p:nvSpPr>
        <p:spPr>
          <a:xfrm>
            <a:off x="2385811" y="2832122"/>
            <a:ext cx="2781621" cy="341591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JS style guide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C8789A67-83AD-CF0E-342D-DC6B76ADAA98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5" name="Rectangle 84">
            <a:extLst>
              <a:ext uri="{FF2B5EF4-FFF2-40B4-BE49-F238E27FC236}">
                <a16:creationId xmlns:a16="http://schemas.microsoft.com/office/drawing/2014/main" id="{021FBDE5-D0BA-6002-3818-233096BA7D0D}"/>
              </a:ext>
            </a:extLst>
          </p:cNvPr>
          <p:cNvSpPr/>
          <p:nvPr/>
        </p:nvSpPr>
        <p:spPr>
          <a:xfrm>
            <a:off x="2388042" y="2203275"/>
            <a:ext cx="2781621" cy="30943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86" name="Rectangle 85">
            <a:extLst>
              <a:ext uri="{FF2B5EF4-FFF2-40B4-BE49-F238E27FC236}">
                <a16:creationId xmlns:a16="http://schemas.microsoft.com/office/drawing/2014/main" id="{F5FA9E58-C288-E282-B5F7-715C77F3820E}"/>
              </a:ext>
            </a:extLst>
          </p:cNvPr>
          <p:cNvSpPr/>
          <p:nvPr/>
        </p:nvSpPr>
        <p:spPr>
          <a:xfrm>
            <a:off x="6529221" y="1865138"/>
            <a:ext cx="2235392" cy="304259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project info</a:t>
            </a:r>
          </a:p>
        </p:txBody>
      </p:sp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C1C2BD6D-F6C4-5EA8-7535-1D64C551E1D3}"/>
              </a:ext>
            </a:extLst>
          </p:cNvPr>
          <p:cNvSpPr/>
          <p:nvPr/>
        </p:nvSpPr>
        <p:spPr>
          <a:xfrm>
            <a:off x="6515774" y="1712216"/>
            <a:ext cx="2251744" cy="2501574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6D46FDD5-9DB9-BF77-6B5F-3CE0D513C46C}"/>
              </a:ext>
            </a:extLst>
          </p:cNvPr>
          <p:cNvSpPr txBox="1"/>
          <p:nvPr/>
        </p:nvSpPr>
        <p:spPr>
          <a:xfrm>
            <a:off x="5874118" y="4699689"/>
            <a:ext cx="4285135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can’t pull out individual pieces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F99A4869-03FA-95C0-8B11-CE33B5E766B0}"/>
              </a:ext>
            </a:extLst>
          </p:cNvPr>
          <p:cNvSpPr txBox="1"/>
          <p:nvPr/>
        </p:nvSpPr>
        <p:spPr>
          <a:xfrm>
            <a:off x="6878149" y="1079965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</p:spTree>
    <p:extLst>
      <p:ext uri="{BB962C8B-B14F-4D97-AF65-F5344CB8AC3E}">
        <p14:creationId xmlns:p14="http://schemas.microsoft.com/office/powerpoint/2010/main" val="10547321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8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9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4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9" grpId="0" animBg="1"/>
      <p:bldP spid="79" grpId="0" animBg="1"/>
      <p:bldP spid="80" grpId="0" animBg="1"/>
      <p:bldP spid="81" grpId="0" animBg="1"/>
      <p:bldP spid="82" grpId="0" animBg="1"/>
      <p:bldP spid="83" grpId="0" animBg="1"/>
      <p:bldP spid="85" grpId="0" animBg="1"/>
      <p:bldP spid="88" grpId="0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6C4B152-8EE4-C57A-3BD9-8CB2C089FC0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Rectangle 61">
            <a:extLst>
              <a:ext uri="{FF2B5EF4-FFF2-40B4-BE49-F238E27FC236}">
                <a16:creationId xmlns:a16="http://schemas.microsoft.com/office/drawing/2014/main" id="{B840EA28-F083-642D-04CC-F2D405D01E45}"/>
              </a:ext>
            </a:extLst>
          </p:cNvPr>
          <p:cNvSpPr/>
          <p:nvPr/>
        </p:nvSpPr>
        <p:spPr>
          <a:xfrm>
            <a:off x="2391285" y="1508952"/>
            <a:ext cx="2789343" cy="422036"/>
          </a:xfrm>
          <a:prstGeom prst="rect">
            <a:avLst/>
          </a:prstGeom>
          <a:solidFill>
            <a:schemeClr val="accent6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>
                <a:solidFill>
                  <a:schemeClr val="tx1"/>
                </a:solidFill>
                <a:latin typeface="Ink Free" panose="03080402000500000000" pitchFamily="66" charset="0"/>
              </a:rPr>
              <a:t>ground rules</a:t>
            </a:r>
          </a:p>
        </p:txBody>
      </p:sp>
      <p:grpSp>
        <p:nvGrpSpPr>
          <p:cNvPr id="74" name="context window">
            <a:extLst>
              <a:ext uri="{FF2B5EF4-FFF2-40B4-BE49-F238E27FC236}">
                <a16:creationId xmlns:a16="http://schemas.microsoft.com/office/drawing/2014/main" id="{34D29D78-C178-5BCA-381B-22688DA36848}"/>
              </a:ext>
            </a:extLst>
          </p:cNvPr>
          <p:cNvGrpSpPr/>
          <p:nvPr/>
        </p:nvGrpSpPr>
        <p:grpSpPr>
          <a:xfrm>
            <a:off x="2378783" y="1081840"/>
            <a:ext cx="2801844" cy="4157566"/>
            <a:chOff x="4560899" y="2423989"/>
            <a:chExt cx="2668147" cy="3934841"/>
          </a:xfrm>
        </p:grpSpPr>
        <p:sp>
          <p:nvSpPr>
            <p:cNvPr id="66" name="TextBox 65">
              <a:extLst>
                <a:ext uri="{FF2B5EF4-FFF2-40B4-BE49-F238E27FC236}">
                  <a16:creationId xmlns:a16="http://schemas.microsoft.com/office/drawing/2014/main" id="{09F73D8D-E76A-77C1-18DD-0720798FC59F}"/>
                </a:ext>
              </a:extLst>
            </p:cNvPr>
            <p:cNvSpPr txBox="1"/>
            <p:nvPr/>
          </p:nvSpPr>
          <p:spPr>
            <a:xfrm>
              <a:off x="5045800" y="2423989"/>
              <a:ext cx="1822935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sz="2000">
                  <a:latin typeface="Ink Free" panose="03080402000500000000" pitchFamily="66" charset="0"/>
                </a:rPr>
                <a:t>context window</a:t>
              </a:r>
            </a:p>
          </p:txBody>
        </p:sp>
        <p:sp>
          <p:nvSpPr>
            <p:cNvPr id="61" name="Rectangle 60">
              <a:extLst>
                <a:ext uri="{FF2B5EF4-FFF2-40B4-BE49-F238E27FC236}">
                  <a16:creationId xmlns:a16="http://schemas.microsoft.com/office/drawing/2014/main" id="{8381E161-1742-9ED1-6509-F9BA60C56ABA}"/>
                </a:ext>
              </a:extLst>
            </p:cNvPr>
            <p:cNvSpPr/>
            <p:nvPr/>
          </p:nvSpPr>
          <p:spPr>
            <a:xfrm>
              <a:off x="4560899" y="2821056"/>
              <a:ext cx="2668147" cy="3537774"/>
            </a:xfrm>
            <a:prstGeom prst="rect">
              <a:avLst/>
            </a:prstGeom>
            <a:noFill/>
            <a:ln w="28575">
              <a:solidFill>
                <a:schemeClr val="tx1"/>
              </a:solidFill>
            </a:ln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endParaRP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65B69D17-9394-FD57-9A79-1FCE0EB9EF20}"/>
              </a:ext>
            </a:extLst>
          </p:cNvPr>
          <p:cNvSpPr txBox="1"/>
          <p:nvPr/>
        </p:nvSpPr>
        <p:spPr>
          <a:xfrm>
            <a:off x="6505603" y="1089809"/>
            <a:ext cx="240001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frontend_test_plan.md</a:t>
            </a:r>
          </a:p>
        </p:txBody>
      </p:sp>
      <p:sp>
        <p:nvSpPr>
          <p:cNvPr id="80" name="Rectangle 79">
            <a:extLst>
              <a:ext uri="{FF2B5EF4-FFF2-40B4-BE49-F238E27FC236}">
                <a16:creationId xmlns:a16="http://schemas.microsoft.com/office/drawing/2014/main" id="{8BA4422E-A1E9-9C9B-F5F5-2A5CFFDD2ADF}"/>
              </a:ext>
            </a:extLst>
          </p:cNvPr>
          <p:cNvSpPr/>
          <p:nvPr/>
        </p:nvSpPr>
        <p:spPr>
          <a:xfrm>
            <a:off x="2378782" y="2203474"/>
            <a:ext cx="2780650" cy="490004"/>
          </a:xfrm>
          <a:prstGeom prst="rect">
            <a:avLst/>
          </a:prstGeom>
          <a:solidFill>
            <a:srgbClr val="00B050"/>
          </a:solidFill>
          <a:ln w="3175">
            <a:solidFill>
              <a:schemeClr val="tx1"/>
            </a:solidFill>
            <a:prstDash val="dash"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ln w="3175">
                  <a:solidFill>
                    <a:schemeClr val="tx1"/>
                  </a:solidFill>
                  <a:prstDash val="dash"/>
                </a:ln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83" name="Rectangle 82">
            <a:extLst>
              <a:ext uri="{FF2B5EF4-FFF2-40B4-BE49-F238E27FC236}">
                <a16:creationId xmlns:a16="http://schemas.microsoft.com/office/drawing/2014/main" id="{29949BA3-9744-9ADA-052D-DB2857E21642}"/>
              </a:ext>
            </a:extLst>
          </p:cNvPr>
          <p:cNvSpPr/>
          <p:nvPr/>
        </p:nvSpPr>
        <p:spPr>
          <a:xfrm>
            <a:off x="2394766" y="1928388"/>
            <a:ext cx="2775691" cy="275086"/>
          </a:xfrm>
          <a:prstGeom prst="rect">
            <a:avLst/>
          </a:prstGeom>
          <a:solidFill>
            <a:schemeClr val="bg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  <a:latin typeface="Ink Free" panose="03080402000500000000" pitchFamily="66" charset="0"/>
            </a:endParaRPr>
          </a:p>
        </p:txBody>
      </p:sp>
      <p:sp>
        <p:nvSpPr>
          <p:cNvPr id="88" name="TextBox 87">
            <a:extLst>
              <a:ext uri="{FF2B5EF4-FFF2-40B4-BE49-F238E27FC236}">
                <a16:creationId xmlns:a16="http://schemas.microsoft.com/office/drawing/2014/main" id="{716CDA05-431D-D5CA-9738-C42BCF0F0765}"/>
              </a:ext>
            </a:extLst>
          </p:cNvPr>
          <p:cNvSpPr txBox="1"/>
          <p:nvPr/>
        </p:nvSpPr>
        <p:spPr>
          <a:xfrm>
            <a:off x="2547110" y="5479834"/>
            <a:ext cx="2348448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/>
              <a:t>just the test plan</a:t>
            </a:r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80EF7004-335C-C9EB-F2DC-53936667B7F7}"/>
              </a:ext>
            </a:extLst>
          </p:cNvPr>
          <p:cNvSpPr/>
          <p:nvPr/>
        </p:nvSpPr>
        <p:spPr>
          <a:xfrm>
            <a:off x="6494578" y="1449297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FC8C63F-9B76-68F8-94D9-94E45EF138C0}"/>
              </a:ext>
            </a:extLst>
          </p:cNvPr>
          <p:cNvSpPr/>
          <p:nvPr/>
        </p:nvSpPr>
        <p:spPr>
          <a:xfrm>
            <a:off x="6494577" y="1633700"/>
            <a:ext cx="2236844" cy="493221"/>
          </a:xfrm>
          <a:prstGeom prst="rect">
            <a:avLst/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>
                <a:solidFill>
                  <a:schemeClr val="tx1"/>
                </a:solidFill>
                <a:latin typeface="Ink Free" panose="03080402000500000000" pitchFamily="66" charset="0"/>
              </a:rPr>
              <a:t>frontend test plan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127404E-CF11-9E1A-85C0-F9F65EC6B537}"/>
              </a:ext>
            </a:extLst>
          </p:cNvPr>
          <p:cNvSpPr txBox="1"/>
          <p:nvPr/>
        </p:nvSpPr>
        <p:spPr>
          <a:xfrm>
            <a:off x="9380214" y="1139620"/>
            <a:ext cx="118814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project.md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D6FD948-C831-35DD-8AB9-F09D6F9D2336}"/>
              </a:ext>
            </a:extLst>
          </p:cNvPr>
          <p:cNvSpPr txBox="1"/>
          <p:nvPr/>
        </p:nvSpPr>
        <p:spPr>
          <a:xfrm>
            <a:off x="9307283" y="3757784"/>
            <a:ext cx="23246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backend_test_plan.md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65F45D73-9992-6F4A-868F-D2F9F7969123}"/>
              </a:ext>
            </a:extLst>
          </p:cNvPr>
          <p:cNvSpPr/>
          <p:nvPr/>
        </p:nvSpPr>
        <p:spPr>
          <a:xfrm>
            <a:off x="9380214" y="4104114"/>
            <a:ext cx="2251744" cy="862028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2" name="Rounded Rectangle 21">
            <a:extLst>
              <a:ext uri="{FF2B5EF4-FFF2-40B4-BE49-F238E27FC236}">
                <a16:creationId xmlns:a16="http://schemas.microsoft.com/office/drawing/2014/main" id="{6E3890BC-31A1-CFE8-4851-678D0AAA3ACD}"/>
              </a:ext>
            </a:extLst>
          </p:cNvPr>
          <p:cNvSpPr/>
          <p:nvPr/>
        </p:nvSpPr>
        <p:spPr>
          <a:xfrm>
            <a:off x="9391239" y="1501382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A1514909-E31F-DFDE-B10F-2AE3950F756C}"/>
              </a:ext>
            </a:extLst>
          </p:cNvPr>
          <p:cNvSpPr txBox="1"/>
          <p:nvPr/>
        </p:nvSpPr>
        <p:spPr>
          <a:xfrm>
            <a:off x="9366392" y="1999791"/>
            <a:ext cx="237436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python_style_guide.md</a:t>
            </a:r>
          </a:p>
        </p:txBody>
      </p:sp>
      <p:sp>
        <p:nvSpPr>
          <p:cNvPr id="24" name="Rounded Rectangle 23">
            <a:extLst>
              <a:ext uri="{FF2B5EF4-FFF2-40B4-BE49-F238E27FC236}">
                <a16:creationId xmlns:a16="http://schemas.microsoft.com/office/drawing/2014/main" id="{1F4E96CF-297B-D395-2E3C-2A59EDEBD34B}"/>
              </a:ext>
            </a:extLst>
          </p:cNvPr>
          <p:cNvSpPr/>
          <p:nvPr/>
        </p:nvSpPr>
        <p:spPr>
          <a:xfrm>
            <a:off x="9392201" y="2376593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2027B052-5BE9-1035-583F-93A882ECE17A}"/>
              </a:ext>
            </a:extLst>
          </p:cNvPr>
          <p:cNvSpPr txBox="1"/>
          <p:nvPr/>
        </p:nvSpPr>
        <p:spPr>
          <a:xfrm>
            <a:off x="9366392" y="2890043"/>
            <a:ext cx="18614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latin typeface="Ink Free" panose="03080402000500000000" pitchFamily="66" charset="0"/>
              </a:rPr>
              <a:t>js_style_guide.md</a:t>
            </a:r>
          </a:p>
        </p:txBody>
      </p:sp>
      <p:sp>
        <p:nvSpPr>
          <p:cNvPr id="26" name="Rounded Rectangle 25">
            <a:extLst>
              <a:ext uri="{FF2B5EF4-FFF2-40B4-BE49-F238E27FC236}">
                <a16:creationId xmlns:a16="http://schemas.microsoft.com/office/drawing/2014/main" id="{FE4647BA-5DE1-7D5A-7674-53BAC23414C7}"/>
              </a:ext>
            </a:extLst>
          </p:cNvPr>
          <p:cNvSpPr/>
          <p:nvPr/>
        </p:nvSpPr>
        <p:spPr>
          <a:xfrm>
            <a:off x="9391239" y="3244334"/>
            <a:ext cx="2167788" cy="369332"/>
          </a:xfrm>
          <a:prstGeom prst="roundRect">
            <a:avLst>
              <a:gd name="adj" fmla="val 6721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84347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0" grpId="0" animBg="1"/>
      <p:bldP spid="88" grpId="0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E2C7C3E-A8E3-F875-1C4A-18C1841A70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 diagram of a diagram&#10;&#10;AI-generated content may be incorrect.">
            <a:extLst>
              <a:ext uri="{FF2B5EF4-FFF2-40B4-BE49-F238E27FC236}">
                <a16:creationId xmlns:a16="http://schemas.microsoft.com/office/drawing/2014/main" id="{5F8E364F-8F74-8047-1FB8-6EC298CB3F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E5419AFB-2348-9A5D-F5EA-8EEC84C777FE}"/>
              </a:ext>
            </a:extLst>
          </p:cNvPr>
          <p:cNvSpPr/>
          <p:nvPr/>
        </p:nvSpPr>
        <p:spPr>
          <a:xfrm>
            <a:off x="422031" y="2491442"/>
            <a:ext cx="11658767" cy="37897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B4B4173-7D68-A633-028D-830CA90EFD53}"/>
              </a:ext>
            </a:extLst>
          </p:cNvPr>
          <p:cNvSpPr/>
          <p:nvPr/>
        </p:nvSpPr>
        <p:spPr>
          <a:xfrm>
            <a:off x="5898229" y="2167988"/>
            <a:ext cx="6277695" cy="53300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B1521760-228D-78C5-FF90-F78BE02CE6E7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00A75D1-2601-BB6A-0CFC-E25895C255E8}"/>
              </a:ext>
            </a:extLst>
          </p:cNvPr>
          <p:cNvSpPr/>
          <p:nvPr/>
        </p:nvSpPr>
        <p:spPr>
          <a:xfrm>
            <a:off x="9800492" y="0"/>
            <a:ext cx="2375432" cy="188507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614F3AAA-3179-2B34-895C-594E4D76FD6D}"/>
              </a:ext>
            </a:extLst>
          </p:cNvPr>
          <p:cNvSpPr/>
          <p:nvPr/>
        </p:nvSpPr>
        <p:spPr>
          <a:xfrm>
            <a:off x="326905" y="166468"/>
            <a:ext cx="3302774" cy="222845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D3ABBC9-E4A4-58A0-A4C3-6CA0AF7FA18A}"/>
              </a:ext>
            </a:extLst>
          </p:cNvPr>
          <p:cNvSpPr/>
          <p:nvPr/>
        </p:nvSpPr>
        <p:spPr>
          <a:xfrm>
            <a:off x="3131752" y="0"/>
            <a:ext cx="1297898" cy="23949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9029E0F-79C8-E826-7D13-1409F5C84180}"/>
              </a:ext>
            </a:extLst>
          </p:cNvPr>
          <p:cNvSpPr/>
          <p:nvPr/>
        </p:nvSpPr>
        <p:spPr>
          <a:xfrm>
            <a:off x="4423786" y="69803"/>
            <a:ext cx="1421340" cy="253144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600C296-DEFC-06FF-28A4-2E5E7DACC609}"/>
              </a:ext>
            </a:extLst>
          </p:cNvPr>
          <p:cNvSpPr/>
          <p:nvPr/>
        </p:nvSpPr>
        <p:spPr>
          <a:xfrm>
            <a:off x="5760552" y="0"/>
            <a:ext cx="2924239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D910B157-9108-1F8F-725D-45FAEED1DD8D}"/>
              </a:ext>
            </a:extLst>
          </p:cNvPr>
          <p:cNvSpPr/>
          <p:nvPr/>
        </p:nvSpPr>
        <p:spPr>
          <a:xfrm>
            <a:off x="8700868" y="0"/>
            <a:ext cx="1083548" cy="216798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C57A8188-B666-BD1F-941F-396234E3E7E3}"/>
              </a:ext>
            </a:extLst>
          </p:cNvPr>
          <p:cNvSpPr/>
          <p:nvPr/>
        </p:nvSpPr>
        <p:spPr>
          <a:xfrm>
            <a:off x="9979354" y="1921515"/>
            <a:ext cx="2204608" cy="28701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5DC68C4-D443-D02E-F818-57AFD4C00B2E}"/>
              </a:ext>
            </a:extLst>
          </p:cNvPr>
          <p:cNvSpPr/>
          <p:nvPr/>
        </p:nvSpPr>
        <p:spPr>
          <a:xfrm>
            <a:off x="1459421" y="2050833"/>
            <a:ext cx="774228" cy="510558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85263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3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6" grpId="0" animBg="1"/>
      <p:bldP spid="7" grpId="0" animBg="1"/>
      <p:bldP spid="11" grpId="0" animBg="1"/>
      <p:bldP spid="12" grpId="0" animBg="1"/>
      <p:bldP spid="15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A843577-BAE9-6AE9-BC49-4ED32B4A515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 descr="A diagram of a diagram&#10;&#10;AI-generated content may be incorrect.">
            <a:extLst>
              <a:ext uri="{FF2B5EF4-FFF2-40B4-BE49-F238E27FC236}">
                <a16:creationId xmlns:a16="http://schemas.microsoft.com/office/drawing/2014/main" id="{A63A931A-49DF-A2F6-2A62-858FAB49949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530594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1BE0989-1304-81C9-83C7-3E147854A54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1371529-4CFB-4C80-952B-BC5CF3896E0C}"/>
              </a:ext>
            </a:extLst>
          </p:cNvPr>
          <p:cNvSpPr txBox="1"/>
          <p:nvPr/>
        </p:nvSpPr>
        <p:spPr>
          <a:xfrm>
            <a:off x="654859" y="5491543"/>
            <a:ext cx="11545454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buNone/>
            </a:pP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How do you keep documents useful </a:t>
            </a:r>
            <a:r>
              <a:rPr lang="en-US" sz="28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as the project grows</a:t>
            </a:r>
            <a:r>
              <a:rPr lang="en-US" sz="2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?</a:t>
            </a:r>
            <a:endParaRPr lang="en-US" sz="2800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</p:txBody>
      </p:sp>
      <p:grpSp>
        <p:nvGrpSpPr>
          <p:cNvPr id="4" name="Group 3">
            <a:extLst>
              <a:ext uri="{FF2B5EF4-FFF2-40B4-BE49-F238E27FC236}">
                <a16:creationId xmlns:a16="http://schemas.microsoft.com/office/drawing/2014/main" id="{3592F12E-593B-047B-CD83-1A796214878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A647A71B-01CD-8DB7-E3D1-1052782C67C2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6895D2DB-236B-AA5B-56DF-945744D3F68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85365259-DB93-6AA9-F27B-15FD4EE86042}"/>
              </a:ext>
            </a:extLst>
          </p:cNvPr>
          <p:cNvSpPr txBox="1"/>
          <p:nvPr/>
        </p:nvSpPr>
        <p:spPr>
          <a:xfrm>
            <a:off x="3577114" y="4192658"/>
            <a:ext cx="514506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really noisy by default</a:t>
            </a:r>
            <a:endParaRPr lang="en-US" sz="3600" b="1"/>
          </a:p>
        </p:txBody>
      </p:sp>
    </p:spTree>
    <p:extLst>
      <p:ext uri="{BB962C8B-B14F-4D97-AF65-F5344CB8AC3E}">
        <p14:creationId xmlns:p14="http://schemas.microsoft.com/office/powerpoint/2010/main" val="8431776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D7D901-B574-A4C5-0F1E-7382B4A5DD5E}"/>
              </a:ext>
            </a:extLst>
          </p:cNvPr>
          <p:cNvSpPr txBox="1"/>
          <p:nvPr/>
        </p:nvSpPr>
        <p:spPr>
          <a:xfrm>
            <a:off x="114811" y="222282"/>
            <a:ext cx="469705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&gt; What is cargo.toml and how is it used in rust?</a:t>
            </a:r>
            <a:endParaRPr lang="en-US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7009A08-39A9-3D76-D848-2CE97AB9A912}"/>
              </a:ext>
            </a:extLst>
          </p:cNvPr>
          <p:cNvSpPr txBox="1"/>
          <p:nvPr/>
        </p:nvSpPr>
        <p:spPr>
          <a:xfrm>
            <a:off x="219879" y="727266"/>
            <a:ext cx="4456078" cy="609397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/>
              <a:t>Cargo.toml is the manifest file for Rust projects, similar to</a:t>
            </a:r>
            <a:br>
              <a:rPr lang="en-US" sz="1000"/>
            </a:br>
            <a:r>
              <a:rPr lang="en-US" sz="1000"/>
              <a:t>package.json in Node.js or pom.xml in Maven. It's a configuration file</a:t>
            </a:r>
            <a:br>
              <a:rPr lang="en-US" sz="1000"/>
            </a:br>
            <a:r>
              <a:rPr lang="en-US" sz="1000"/>
              <a:t>written in TOML (Tom's Obvious, Minimal Language) format that defines</a:t>
            </a:r>
            <a:br>
              <a:rPr lang="en-US" sz="1000"/>
            </a:br>
            <a:r>
              <a:rPr lang="en-US" sz="1000"/>
              <a:t>your project's metadata, dependencies, and build settings.</a:t>
            </a:r>
            <a:br>
              <a:rPr lang="en-US" sz="1000"/>
            </a:br>
            <a:br>
              <a:rPr lang="en-US" sz="1000"/>
            </a:br>
            <a:r>
              <a:rPr lang="en-US" sz="1000"/>
              <a:t>Key sections in Cargo.toml: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[package] - Basic project information:</a:t>
            </a:r>
            <a:br>
              <a:rPr lang="en-US" sz="1000"/>
            </a:br>
            <a:r>
              <a:rPr lang="en-US" sz="1000"/>
              <a:t>- name - Your project's name</a:t>
            </a:r>
            <a:br>
              <a:rPr lang="en-US" sz="1000"/>
            </a:br>
            <a:r>
              <a:rPr lang="en-US" sz="1000"/>
              <a:t>- version - Current version (follows seamantic versioning)</a:t>
            </a:r>
            <a:br>
              <a:rPr lang="en-US" sz="1000"/>
            </a:br>
            <a:r>
              <a:rPr lang="en-US" sz="1000"/>
              <a:t>- edition - Rust edition (2015, 2018, 2021)</a:t>
            </a:r>
            <a:br>
              <a:rPr lang="en-US" sz="1000"/>
            </a:br>
            <a:r>
              <a:rPr lang="en-US" sz="1000"/>
              <a:t>- authors - List of authors</a:t>
            </a:r>
            <a:br>
              <a:rPr lang="en-US" sz="1000"/>
            </a:br>
            <a:r>
              <a:rPr lang="en-US" sz="1000"/>
              <a:t>- description - Brief project description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[dependencies] - External libraries (called "crates"):</a:t>
            </a:r>
            <a:br>
              <a:rPr lang="en-US" sz="1000"/>
            </a:br>
            <a:r>
              <a:rPr lang="en-US" sz="1000"/>
              <a:t>- Lists all third-party crates your project needs</a:t>
            </a:r>
            <a:br>
              <a:rPr lang="en-US" sz="1000"/>
            </a:br>
            <a:r>
              <a:rPr lang="en-US" sz="1000"/>
              <a:t>- Can specify versions, git repos, or local paths</a:t>
            </a:r>
            <a:br>
              <a:rPr lang="en-US" sz="1000"/>
            </a:br>
            <a:r>
              <a:rPr lang="en-US" sz="1000"/>
              <a:t>- Example: serde = "1.0"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[dev-dependencies] - Dependencies only for development:</a:t>
            </a:r>
            <a:br>
              <a:rPr lang="en-US" sz="1000"/>
            </a:br>
            <a:r>
              <a:rPr lang="en-US" sz="1000"/>
              <a:t>- Used for testing, benchmarking, examples</a:t>
            </a:r>
            <a:br>
              <a:rPr lang="en-US" sz="1000"/>
            </a:br>
            <a:r>
              <a:rPr lang="en-US" sz="1000"/>
              <a:t>- Not included in final builds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[build-dependencies] - Dependencies for build scripts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[[bin]] or [[lib]] - Define binary or library targets</a:t>
            </a:r>
            <a:br>
              <a:rPr lang="en-US" sz="1000"/>
            </a:br>
            <a:br>
              <a:rPr lang="en-US" sz="1000"/>
            </a:br>
            <a:r>
              <a:rPr lang="en-US" sz="1000"/>
              <a:t>How Cargo uses it:</a:t>
            </a:r>
            <a:br>
              <a:rPr lang="en-US" sz="1000"/>
            </a:br>
            <a:br>
              <a:rPr lang="en-US" sz="1000"/>
            </a:br>
            <a:r>
              <a:rPr lang="en-US" sz="1000"/>
              <a:t>1. Dependency Resolution: Cargo reads dependencies and downloads them</a:t>
            </a:r>
            <a:br>
              <a:rPr lang="en-US" sz="1000"/>
            </a:br>
            <a:r>
              <a:rPr lang="en-US" sz="1000"/>
              <a:t>from crates.io</a:t>
            </a:r>
            <a:br>
              <a:rPr lang="en-US" sz="1000"/>
            </a:br>
            <a:r>
              <a:rPr lang="en-US" sz="1000"/>
              <a:t>2. Building: Uses settings to compile your code with correct flags</a:t>
            </a:r>
            <a:br>
              <a:rPr lang="en-US" sz="1000"/>
            </a:br>
            <a:r>
              <a:rPr lang="en-US" sz="1000"/>
              <a:t>3. Version Management: Ensures compatible versions across dependencies</a:t>
            </a:r>
            <a:br>
              <a:rPr lang="en-US" sz="1000"/>
            </a:br>
            <a:r>
              <a:rPr lang="en-US" sz="1000"/>
              <a:t>4. Project Structure: Defines where to find source files</a:t>
            </a:r>
            <a:br>
              <a:rPr lang="en-US" sz="1000"/>
            </a:br>
            <a:r>
              <a:rPr lang="en-US" sz="1000"/>
              <a:t>5. Publishing: Contains metadata needed to publish to crates.io</a:t>
            </a:r>
            <a:br>
              <a:rPr lang="en-US" sz="1000"/>
            </a:br>
            <a:br>
              <a:rPr lang="en-US" sz="1000"/>
            </a:br>
            <a:r>
              <a:rPr lang="en-US" sz="1000"/>
              <a:t>Without Cargo.toml, you can't use cargo commands like cargo build or</a:t>
            </a:r>
            <a:br>
              <a:rPr lang="en-US" sz="1000"/>
            </a:br>
            <a:r>
              <a:rPr lang="en-US" sz="1000"/>
              <a:t>cargo run - the project won't be recognized as a Cargo project.</a:t>
            </a:r>
            <a:br>
              <a:rPr lang="en-US" sz="1000"/>
            </a:br>
            <a:endParaRPr lang="en-US" sz="100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8C9574D-2F72-B7E2-CE63-38605CF41BFE}"/>
              </a:ext>
            </a:extLst>
          </p:cNvPr>
          <p:cNvSpPr txBox="1"/>
          <p:nvPr/>
        </p:nvSpPr>
        <p:spPr>
          <a:xfrm>
            <a:off x="6718490" y="727266"/>
            <a:ext cx="4639925" cy="19389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/>
              <a:t>Cargo.toml is Rust's project configuration file (like package.json for</a:t>
            </a:r>
            <a:br>
              <a:rPr lang="en-US" sz="1200"/>
            </a:br>
            <a:r>
              <a:rPr lang="en-US" sz="1200"/>
              <a:t>Node.js). It defines:</a:t>
            </a:r>
            <a:br>
              <a:rPr lang="en-US" sz="1200"/>
            </a:br>
            <a:br>
              <a:rPr lang="en-US" sz="1200"/>
            </a:br>
            <a:r>
              <a:rPr lang="en-US" sz="1200"/>
              <a:t>- Project metadata: name, version, authors</a:t>
            </a:r>
            <a:br>
              <a:rPr lang="en-US" sz="1200"/>
            </a:br>
            <a:r>
              <a:rPr lang="en-US" sz="1200"/>
              <a:t>- Dependencies: external libraries your code needs</a:t>
            </a:r>
            <a:br>
              <a:rPr lang="en-US" sz="1200"/>
            </a:br>
            <a:r>
              <a:rPr lang="en-US" sz="1200"/>
              <a:t>- Build settings: how to compile your project</a:t>
            </a:r>
            <a:br>
              <a:rPr lang="en-US" sz="1200"/>
            </a:br>
            <a:br>
              <a:rPr lang="en-US" sz="1200"/>
            </a:br>
            <a:r>
              <a:rPr lang="en-US" sz="1200"/>
              <a:t>Without it, you can't use cargo commands (cargo build, cargo run, etc.).</a:t>
            </a:r>
            <a:br>
              <a:rPr lang="en-US" sz="1200"/>
            </a:br>
            <a:r>
              <a:rPr lang="en-US" sz="1200"/>
              <a:t>It tells Cargo what to build and what dependencies to download from</a:t>
            </a:r>
            <a:br>
              <a:rPr lang="en-US" sz="1200"/>
            </a:br>
            <a:r>
              <a:rPr lang="en-US" sz="1200"/>
              <a:t>crates.io (Rust's package registry).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95D9A2C-EE35-B82F-CB6C-2F30CD3FADD3}"/>
              </a:ext>
            </a:extLst>
          </p:cNvPr>
          <p:cNvSpPr txBox="1"/>
          <p:nvPr/>
        </p:nvSpPr>
        <p:spPr>
          <a:xfrm>
            <a:off x="7620435" y="2943257"/>
            <a:ext cx="28360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</a:t>
            </a:r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detail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matches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level of my curiosity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3226EA0-268A-7826-B621-51B10EF61225}"/>
              </a:ext>
            </a:extLst>
          </p:cNvPr>
          <p:cNvSpPr txBox="1"/>
          <p:nvPr/>
        </p:nvSpPr>
        <p:spPr>
          <a:xfrm>
            <a:off x="1684600" y="144126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0C5CDA-86AE-3F1A-119B-BD7CFF3FF7D9}"/>
              </a:ext>
            </a:extLst>
          </p:cNvPr>
          <p:cNvSpPr txBox="1"/>
          <p:nvPr/>
        </p:nvSpPr>
        <p:spPr>
          <a:xfrm>
            <a:off x="2463339" y="2614556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3D59528-9F65-9B5B-FB49-87B1BA806639}"/>
              </a:ext>
            </a:extLst>
          </p:cNvPr>
          <p:cNvSpPr txBox="1"/>
          <p:nvPr/>
        </p:nvSpPr>
        <p:spPr>
          <a:xfrm>
            <a:off x="2804610" y="3404922"/>
            <a:ext cx="15574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don’t care yet!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8002B2C-B50F-4571-3373-96EED31094DF}"/>
              </a:ext>
            </a:extLst>
          </p:cNvPr>
          <p:cNvSpPr txBox="1"/>
          <p:nvPr/>
        </p:nvSpPr>
        <p:spPr>
          <a:xfrm>
            <a:off x="6577296" y="219435"/>
            <a:ext cx="615431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b="1"/>
              <a:t>&gt; much more succinct please</a:t>
            </a:r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B0EDEC8E-D554-34A7-3A60-0CBF5A3F406D}"/>
              </a:ext>
            </a:extLst>
          </p:cNvPr>
          <p:cNvSpPr txBox="1"/>
          <p:nvPr/>
        </p:nvSpPr>
        <p:spPr>
          <a:xfrm>
            <a:off x="3720335" y="5761402"/>
            <a:ext cx="231005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really, really don’t care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61FC7E2-751F-E514-2E96-0517668A21A8}"/>
              </a:ext>
            </a:extLst>
          </p:cNvPr>
          <p:cNvSpPr txBox="1"/>
          <p:nvPr/>
        </p:nvSpPr>
        <p:spPr>
          <a:xfrm rot="18566200">
            <a:off x="44855" y="1829155"/>
            <a:ext cx="4806124" cy="264687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600"/>
              <a:t>noise</a:t>
            </a:r>
          </a:p>
        </p:txBody>
      </p:sp>
    </p:spTree>
    <p:extLst>
      <p:ext uri="{BB962C8B-B14F-4D97-AF65-F5344CB8AC3E}">
        <p14:creationId xmlns:p14="http://schemas.microsoft.com/office/powerpoint/2010/main" val="35378874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4" grpId="0"/>
      <p:bldP spid="5" grpId="0"/>
      <p:bldP spid="6" grpId="0"/>
      <p:bldP spid="7" grpId="0"/>
      <p:bldP spid="8" grpId="0"/>
      <p:bldP spid="10" grpId="0"/>
      <p:bldP spid="11" grpId="0"/>
      <p:bldP spid="12" grpId="0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C7B71E7-5C06-AC12-7B0D-E7CE947EBC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613A79EC-EE18-9B1B-1A61-0F8A24B68929}"/>
              </a:ext>
            </a:extLst>
          </p:cNvPr>
          <p:cNvSpPr txBox="1"/>
          <p:nvPr/>
        </p:nvSpPr>
        <p:spPr>
          <a:xfrm>
            <a:off x="3454870" y="2964632"/>
            <a:ext cx="458811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#9) </a:t>
            </a:r>
            <a:r>
              <a:rPr lang="en-US" sz="4400"/>
              <a:t>Semantic Zoom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60523F30-E613-A4CF-370C-784503CEE64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3C4B72D1-6882-B8ED-EF46-DBA012964EE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C8DE7EB1-8646-5CE5-D48F-63E5115F60C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3A8387C-6415-5250-EEAC-532C41B4FE4B}"/>
              </a:ext>
            </a:extLst>
          </p:cNvPr>
          <p:cNvSpPr txBox="1"/>
          <p:nvPr/>
        </p:nvSpPr>
        <p:spPr>
          <a:xfrm>
            <a:off x="6550429" y="3755924"/>
            <a:ext cx="39303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Text became </a:t>
            </a:r>
            <a:r>
              <a:rPr lang="en-US" b="1"/>
              <a:t>elastic</a:t>
            </a:r>
            <a:r>
              <a:rPr lang="en-US"/>
              <a:t> and </a:t>
            </a:r>
            <a:r>
              <a:rPr lang="en-US" b="1"/>
              <a:t>really</a:t>
            </a:r>
            <a:r>
              <a:rPr lang="en-US"/>
              <a:t> </a:t>
            </a:r>
            <a:r>
              <a:rPr lang="en-US" b="1"/>
              <a:t>powerful</a:t>
            </a:r>
            <a:endParaRPr lang="en-US" b="1" dirty="0"/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5EE84E3F-3BD5-8F27-410B-002BC37A82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9544204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B34E50D-BC10-3B5E-4520-B971FE43A303}"/>
              </a:ext>
            </a:extLst>
          </p:cNvPr>
          <p:cNvSpPr txBox="1"/>
          <p:nvPr/>
        </p:nvSpPr>
        <p:spPr>
          <a:xfrm>
            <a:off x="3637430" y="3429000"/>
            <a:ext cx="6034024" cy="175432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b="1"/>
              <a:t>Zoom out: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shorter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”Make it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more succinct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“Describe architecture on the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high level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“Give me a </a:t>
            </a:r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TLDR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 of this”</a:t>
            </a:r>
          </a:p>
          <a:p>
            <a:endParaRPr 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E3FC151-465E-327E-F749-46CD077DF02C}"/>
              </a:ext>
            </a:extLst>
          </p:cNvPr>
          <p:cNvSpPr txBox="1"/>
          <p:nvPr/>
        </p:nvSpPr>
        <p:spPr>
          <a:xfrm>
            <a:off x="335573" y="3961057"/>
            <a:ext cx="305083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makes the meaning scannable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BC8861F6-2B77-6B4C-AEC6-B401AF28E13E}"/>
              </a:ext>
            </a:extLst>
          </p:cNvPr>
          <p:cNvSpPr txBox="1"/>
          <p:nvPr/>
        </p:nvSpPr>
        <p:spPr>
          <a:xfrm>
            <a:off x="456596" y="2459469"/>
            <a:ext cx="23056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deepen</a:t>
            </a:r>
            <a:r>
              <a:rPr lang="en-US">
                <a:latin typeface="Ink Free" panose="03080402000500000000" pitchFamily="66" charset="0"/>
              </a:rPr>
              <a:t> </a:t>
            </a:r>
            <a:r>
              <a:rPr lang="en-US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understanding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C4E98AD-0819-C32B-08E3-0C4A15313883}"/>
              </a:ext>
            </a:extLst>
          </p:cNvPr>
          <p:cNvSpPr txBox="1"/>
          <p:nvPr/>
        </p:nvSpPr>
        <p:spPr>
          <a:xfrm>
            <a:off x="3637430" y="665629"/>
            <a:ext cx="3533340" cy="67710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You can zoom in and out of text</a:t>
            </a:r>
          </a:p>
          <a:p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F609B53-349F-9148-199C-2251B5837D88}"/>
              </a:ext>
            </a:extLst>
          </p:cNvPr>
          <p:cNvSpPr txBox="1"/>
          <p:nvPr/>
        </p:nvSpPr>
        <p:spPr>
          <a:xfrm>
            <a:off x="3637430" y="1946727"/>
            <a:ext cx="609482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Zoom in: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“Tell me more about...”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“What do you mean by...?”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  <a:ea typeface="Fira Code" pitchFamily="49" charset="0"/>
                <a:cs typeface="Fira Code" pitchFamily="49" charset="0"/>
              </a:rPr>
              <a:t>“How do you write a...?”</a:t>
            </a:r>
          </a:p>
        </p:txBody>
      </p:sp>
    </p:spTree>
    <p:extLst>
      <p:ext uri="{BB962C8B-B14F-4D97-AF65-F5344CB8AC3E}">
        <p14:creationId xmlns:p14="http://schemas.microsoft.com/office/powerpoint/2010/main" val="21546252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0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4" grpId="0"/>
      <p:bldP spid="5" grpId="0"/>
      <p:bldP spid="6" grpId="0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B3CCB3A-7175-AE49-EE6F-37FC46DDBF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B94B773-C9D7-236E-B498-20D0F74C8B22}"/>
              </a:ext>
            </a:extLst>
          </p:cNvPr>
          <p:cNvSpPr txBox="1"/>
          <p:nvPr/>
        </p:nvSpPr>
        <p:spPr>
          <a:xfrm>
            <a:off x="3670786" y="2986484"/>
            <a:ext cx="5584734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#10) </a:t>
            </a:r>
            <a:r>
              <a:rPr lang="en-US" sz="4400"/>
              <a:t>Noise Cancellation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217501F-0BC2-75E2-7F27-27B5E5763213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20AF28E6-8475-53EC-313F-2172F35D84FD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FE2E2AC0-85D5-5171-E1FE-39BFD53DA413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C43B2B8-2294-F443-F7D0-65D740A5905B}"/>
              </a:ext>
            </a:extLst>
          </p:cNvPr>
          <p:cNvSpPr txBox="1"/>
          <p:nvPr/>
        </p:nvSpPr>
        <p:spPr>
          <a:xfrm>
            <a:off x="6550429" y="3755924"/>
            <a:ext cx="4897174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give instructions to fight the default LLM verbosity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AAC1767D-430B-2442-81D6-7AB1445A018A}"/>
              </a:ext>
            </a:extLst>
          </p:cNvPr>
          <p:cNvSpPr txBox="1"/>
          <p:nvPr/>
        </p:nvSpPr>
        <p:spPr>
          <a:xfrm>
            <a:off x="4835520" y="5132917"/>
            <a:ext cx="20067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zoom out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109B3DE4-E8DD-8A83-799C-399D5E3A05A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04983" y="4875062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28F6D813-A57D-1997-3DBB-936FBD374E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42288" y="5345087"/>
            <a:ext cx="549332" cy="482747"/>
          </a:xfrm>
          <a:prstGeom prst="rect">
            <a:avLst/>
          </a:prstGeom>
        </p:spPr>
      </p:pic>
      <p:pic>
        <p:nvPicPr>
          <p:cNvPr id="16" name="Picture 15" descr="A tree in a pot with numbers&#10;&#10;AI-generated content may be incorrect.">
            <a:extLst>
              <a:ext uri="{FF2B5EF4-FFF2-40B4-BE49-F238E27FC236}">
                <a16:creationId xmlns:a16="http://schemas.microsoft.com/office/drawing/2014/main" id="{362159D8-055B-8A25-6C7B-C817B554654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23330" y="4675706"/>
            <a:ext cx="1263528" cy="1513573"/>
          </a:xfrm>
          <a:prstGeom prst="rect">
            <a:avLst/>
          </a:prstGeom>
        </p:spPr>
      </p:pic>
      <p:pic>
        <p:nvPicPr>
          <p:cNvPr id="19" name="Picture 18" descr="A black arrow pointing to the right&#10;&#10;AI-generated content may be incorrect.">
            <a:extLst>
              <a:ext uri="{FF2B5EF4-FFF2-40B4-BE49-F238E27FC236}">
                <a16:creationId xmlns:a16="http://schemas.microsoft.com/office/drawing/2014/main" id="{930DF3DA-BE1C-CC1C-B93B-629946FF883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242806" y="5266458"/>
            <a:ext cx="312593" cy="33111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911578-3A95-F16B-8C5F-6A67D4647838}"/>
              </a:ext>
            </a:extLst>
          </p:cNvPr>
          <p:cNvSpPr txBox="1"/>
          <p:nvPr/>
        </p:nvSpPr>
        <p:spPr>
          <a:xfrm>
            <a:off x="373147" y="4689915"/>
            <a:ext cx="1931369" cy="1578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7,.§§.88-.?+I?777.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.,..,CMDN?8§IO8?§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.,..,7ODEN§I8Z+OID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.NNDEN7EIZM+?O8+.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.,ZZD?E187DO§OIZ§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.:IOI§+§§I7OI+-.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,+?I7I?§O-+,</a:t>
            </a:r>
          </a:p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.??ZED§ID:..I-.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2A4D6652-55DF-006B-BB69-F6AECCC1EA4A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10788874"/>
      </p:ext>
    </p:extLst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D2E0E069-E8C4-1BD1-5645-9DD224E426B0}"/>
              </a:ext>
            </a:extLst>
          </p:cNvPr>
          <p:cNvSpPr txBox="1"/>
          <p:nvPr/>
        </p:nvSpPr>
        <p:spPr>
          <a:xfrm>
            <a:off x="3307391" y="1236697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Force </a:t>
            </a: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succinctness</a:t>
            </a:r>
            <a:endParaRPr lang="en-US" sz="1800">
              <a:solidFill>
                <a:schemeClr val="accent5">
                  <a:lumMod val="50000"/>
                </a:schemeClr>
              </a:solidFill>
              <a:effectLst/>
              <a:latin typeface="Fira Code" pitchFamily="49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E20E7A0-65A0-0A0E-2855-1B7C98D88D27}"/>
              </a:ext>
            </a:extLst>
          </p:cNvPr>
          <p:cNvSpPr txBox="1"/>
          <p:nvPr/>
        </p:nvSpPr>
        <p:spPr>
          <a:xfrm>
            <a:off x="4545063" y="1638940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in knowledge documents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69794C7-E305-FE00-CBA7-0A4C3378F663}"/>
              </a:ext>
            </a:extLst>
          </p:cNvPr>
          <p:cNvSpPr txBox="1"/>
          <p:nvPr/>
        </p:nvSpPr>
        <p:spPr>
          <a:xfrm>
            <a:off x="4545062" y="2008272"/>
            <a:ext cx="29002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responses to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1C31518-B45E-FABB-58BE-40FCA421DB10}"/>
              </a:ext>
            </a:extLst>
          </p:cNvPr>
          <p:cNvSpPr txBox="1"/>
          <p:nvPr/>
        </p:nvSpPr>
        <p:spPr>
          <a:xfrm>
            <a:off x="3307390" y="2967335"/>
            <a:ext cx="8275781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 b="1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Delete</a:t>
            </a: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 mercilessly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65DC6D-15FD-979F-D64B-FE49F7266A2E}"/>
              </a:ext>
            </a:extLst>
          </p:cNvPr>
          <p:cNvSpPr txBox="1"/>
          <p:nvPr/>
        </p:nvSpPr>
        <p:spPr>
          <a:xfrm>
            <a:off x="4545062" y="3336667"/>
            <a:ext cx="356639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use git as savepoint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22ECE78-3360-0D45-4A97-0FAB52C3DF6D}"/>
              </a:ext>
            </a:extLst>
          </p:cNvPr>
          <p:cNvSpPr txBox="1"/>
          <p:nvPr/>
        </p:nvSpPr>
        <p:spPr>
          <a:xfrm>
            <a:off x="3307391" y="4295730"/>
            <a:ext cx="590022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buNone/>
            </a:pPr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Temporary throw away docs are helpful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961BD98F-F8B5-CEEE-E6A7-DDCAA3E1EAC4}"/>
              </a:ext>
            </a:extLst>
          </p:cNvPr>
          <p:cNvSpPr txBox="1"/>
          <p:nvPr/>
        </p:nvSpPr>
        <p:spPr>
          <a:xfrm>
            <a:off x="4545062" y="4687031"/>
            <a:ext cx="3566393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todo.md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user_login_feature.md</a:t>
            </a:r>
          </a:p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scratchpad.md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215133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7" grpId="0"/>
      <p:bldP spid="8" grpId="0"/>
      <p:bldP spid="11" grpId="0"/>
      <p:bldP spid="12" grpId="0"/>
      <p:bldP spid="14" grpId="0"/>
      <p:bldP spid="15" grpId="0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AFCEB52-6583-C1EF-FCEB-53AE1C6DF4D6}"/>
              </a:ext>
            </a:extLst>
          </p:cNvPr>
          <p:cNvSpPr txBox="1"/>
          <p:nvPr/>
        </p:nvSpPr>
        <p:spPr>
          <a:xfrm>
            <a:off x="448366" y="2828835"/>
            <a:ext cx="5209316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“Please look around and describe the architecture of the project to me on the highest level. </a:t>
            </a:r>
          </a:p>
          <a:p>
            <a:endParaRPr lang="en-US" b="1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Use ASCII diagramming where appropriate”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C0C4505-81EC-4F97-A95C-6C4D2D1023CE}"/>
              </a:ext>
            </a:extLst>
          </p:cNvPr>
          <p:cNvSpPr txBox="1"/>
          <p:nvPr/>
        </p:nvSpPr>
        <p:spPr>
          <a:xfrm>
            <a:off x="6446975" y="92364"/>
            <a:ext cx="5135419" cy="65405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Based on my exploration, Apache Kafka is a sophisticated distributed streaming platform with clear architectural layers. Here's the high-level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architecture: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CLIENT APPLICATIONS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┌──────────┐  ┌──────────┐  ┌──────────┐  ┌──────────┐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│Producer  │  │Consumer  │  │ Streams  │  │ Connect  │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└─────┬────┘  └────┬─────┘  └────┬─────┘  └────┬─────┘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└────────┼────────────┼─────────────┼─────────────┼─────────┘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│            │             │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▼            ▼             ▼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 KAFKA BROKERS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┌──────────────────────────────────────────────────────┐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API Layer (KafkaApis)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Replica  │  │  Group   │  │   Txn 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Coord   │  │  Coord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         Network Layer                  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├──────────────────────────────────────────────────────┤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┌──────────┐  ┌──────────┐  ┌──────────┐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  Log    │  │ Metadata │  │   Raft  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│ Manager  │  │   Store  │  │Consensus │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│     └──────────┘  └──────────┘  └──────────┘         │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└──────────────────────────────────────────────────────┘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                         ▼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┌───────────────────────────────────────────────────────────┐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          STORAGE LAYER            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│         Append-only logs, segments, indexes               │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└───────────────────────────────────────────────────────────┘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Key architectural points: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1. Module Structure: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/clients/ - Java client libraries (producer, consumer, admin)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/core/ - Scala broker implementation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/streams/ - Stream processing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/connect/ - Data integration framework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/raft/ - KRaft consensus (replacing ZooKeeper)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/storage/ - Storage abstraction layer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2. Core Design: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Pull-based model (consumers pull, not push)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Immutable append-only logs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Zero-copy data transfer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Horizontal partitioning for scale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3. Coordination: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Group coordinators manage consumer groups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Transaction coordinators handle ACID guarantees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Raft consensus for metadata (KRaft mode)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  - Replica management for fault tolerance</a:t>
            </a:r>
          </a:p>
          <a:p>
            <a:endParaRPr lang="en-US" sz="700">
              <a:latin typeface="Fira Code" pitchFamily="49" charset="0"/>
              <a:ea typeface="Fira Code" pitchFamily="49" charset="0"/>
              <a:cs typeface="Fira Code" pitchFamily="49" charset="0"/>
            </a:endParaRP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codebase shows a mature distributed system with clear separation between client libraries, broker core, stream processing, and storage layers.</a:t>
            </a:r>
          </a:p>
          <a:p>
            <a:r>
              <a:rPr lang="en-US" sz="700">
                <a:latin typeface="Fira Code" pitchFamily="49" charset="0"/>
                <a:ea typeface="Fira Code" pitchFamily="49" charset="0"/>
                <a:cs typeface="Fira Code" pitchFamily="49" charset="0"/>
              </a:rPr>
              <a:t>  The recent evolution toward KRaft (self-managed mode) removes the ZooKeeper dependency.</a:t>
            </a:r>
          </a:p>
        </p:txBody>
      </p:sp>
    </p:spTree>
    <p:extLst>
      <p:ext uri="{BB962C8B-B14F-4D97-AF65-F5344CB8AC3E}">
        <p14:creationId xmlns:p14="http://schemas.microsoft.com/office/powerpoint/2010/main" val="825016889"/>
      </p:ext>
    </p:extLst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87B356D-053B-D267-CAAB-EF02834837A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9735CFE-6D5C-0858-F59D-F0CEE9FDBE2E}"/>
              </a:ext>
            </a:extLst>
          </p:cNvPr>
          <p:cNvSpPr txBox="1"/>
          <p:nvPr/>
        </p:nvSpPr>
        <p:spPr>
          <a:xfrm>
            <a:off x="3456156" y="2036531"/>
            <a:ext cx="402071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>
                <a:solidFill>
                  <a:schemeClr val="accent5">
                    <a:lumMod val="50000"/>
                  </a:schemeClr>
                </a:solidFill>
                <a:effectLst/>
                <a:latin typeface="Fira Code" pitchFamily="49" charset="0"/>
              </a:rPr>
              <a:t>Prevent it overloading you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35E7F0E-373F-1FA7-B648-1CC9D7503480}"/>
              </a:ext>
            </a:extLst>
          </p:cNvPr>
          <p:cNvSpPr txBox="1"/>
          <p:nvPr/>
        </p:nvSpPr>
        <p:spPr>
          <a:xfrm>
            <a:off x="3456158" y="2601584"/>
            <a:ext cx="35658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Make docs manageable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5704BF7-1F4F-ADD9-D85D-D82F168B0427}"/>
              </a:ext>
            </a:extLst>
          </p:cNvPr>
          <p:cNvSpPr txBox="1"/>
          <p:nvPr/>
        </p:nvSpPr>
        <p:spPr>
          <a:xfrm>
            <a:off x="3505017" y="3163056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Get answers to questions faster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E778205-8663-00B8-2A88-783CC6470F3B}"/>
              </a:ext>
            </a:extLst>
          </p:cNvPr>
          <p:cNvSpPr txBox="1"/>
          <p:nvPr/>
        </p:nvSpPr>
        <p:spPr>
          <a:xfrm>
            <a:off x="3456156" y="3724528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In tests: keep up with AI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F5DB85C8-653E-E39C-3C8D-ABF841435D6B}"/>
              </a:ext>
            </a:extLst>
          </p:cNvPr>
          <p:cNvSpPr txBox="1"/>
          <p:nvPr/>
        </p:nvSpPr>
        <p:spPr>
          <a:xfrm>
            <a:off x="3456156" y="4286000"/>
            <a:ext cx="558314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accent5">
                    <a:lumMod val="50000"/>
                  </a:schemeClr>
                </a:solidFill>
                <a:latin typeface="Fira Code" pitchFamily="49" charset="0"/>
              </a:rPr>
              <a:t>High level debugging</a:t>
            </a:r>
            <a:endParaRPr lang="en-US">
              <a:solidFill>
                <a:schemeClr val="accent5">
                  <a:lumMod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688454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  <p:bldP spid="8" grpId="0"/>
      <p:bldP spid="9" grpId="0"/>
      <p:bldP spid="10" grpId="0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372257-8567-D51B-7E57-85094113265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diagram of a diagram&#10;&#10;AI-generated content may be incorrect.">
            <a:extLst>
              <a:ext uri="{FF2B5EF4-FFF2-40B4-BE49-F238E27FC236}">
                <a16:creationId xmlns:a16="http://schemas.microsoft.com/office/drawing/2014/main" id="{C8ED7E73-A2DB-B794-C9FD-5041197253B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66CBCFAE-A1C6-6345-DA18-1F30E83E4768}"/>
              </a:ext>
            </a:extLst>
          </p:cNvPr>
          <p:cNvSpPr/>
          <p:nvPr/>
        </p:nvSpPr>
        <p:spPr>
          <a:xfrm>
            <a:off x="422031" y="3228535"/>
            <a:ext cx="11658767" cy="305268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F69D1812-6799-F02F-A4E9-23B140C11BBD}"/>
              </a:ext>
            </a:extLst>
          </p:cNvPr>
          <p:cNvSpPr/>
          <p:nvPr/>
        </p:nvSpPr>
        <p:spPr>
          <a:xfrm>
            <a:off x="5744666" y="2522636"/>
            <a:ext cx="1821551" cy="705899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34F4F61-89B6-EE67-61EE-1C54AC1E2F70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8B9C5FA-B12F-5738-2A48-A737C93E33F0}"/>
              </a:ext>
            </a:extLst>
          </p:cNvPr>
          <p:cNvSpPr/>
          <p:nvPr/>
        </p:nvSpPr>
        <p:spPr>
          <a:xfrm>
            <a:off x="1172312" y="2176091"/>
            <a:ext cx="1209159" cy="46970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777FBB67-9E21-2E13-A0D8-6A671969C8F1}"/>
              </a:ext>
            </a:extLst>
          </p:cNvPr>
          <p:cNvSpPr/>
          <p:nvPr/>
        </p:nvSpPr>
        <p:spPr>
          <a:xfrm>
            <a:off x="7457050" y="2511083"/>
            <a:ext cx="1321190" cy="99006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E0B1086B-7BC5-626A-5862-FE721CC2B70C}"/>
              </a:ext>
            </a:extLst>
          </p:cNvPr>
          <p:cNvSpPr/>
          <p:nvPr/>
        </p:nvSpPr>
        <p:spPr>
          <a:xfrm>
            <a:off x="326904" y="2626289"/>
            <a:ext cx="5769095" cy="65148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862D04D-C6B8-ADFD-26F7-22A565436347}"/>
              </a:ext>
            </a:extLst>
          </p:cNvPr>
          <p:cNvSpPr/>
          <p:nvPr/>
        </p:nvSpPr>
        <p:spPr>
          <a:xfrm>
            <a:off x="9025668" y="2226669"/>
            <a:ext cx="1423621" cy="52351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70A64D00-F642-8B6F-1468-DA6650E2A5D8}"/>
              </a:ext>
            </a:extLst>
          </p:cNvPr>
          <p:cNvSpPr/>
          <p:nvPr/>
        </p:nvSpPr>
        <p:spPr>
          <a:xfrm>
            <a:off x="10248458" y="2522636"/>
            <a:ext cx="938361" cy="8623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3B665B8B-0556-B65D-AF95-B116E5E0E086}"/>
              </a:ext>
            </a:extLst>
          </p:cNvPr>
          <p:cNvSpPr/>
          <p:nvPr/>
        </p:nvSpPr>
        <p:spPr>
          <a:xfrm>
            <a:off x="10770060" y="1883154"/>
            <a:ext cx="1181687" cy="779122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C9B91AF-F690-793D-46A0-BD906B185536}"/>
              </a:ext>
            </a:extLst>
          </p:cNvPr>
          <p:cNvSpPr/>
          <p:nvPr/>
        </p:nvSpPr>
        <p:spPr>
          <a:xfrm>
            <a:off x="1509619" y="2046778"/>
            <a:ext cx="612348" cy="12931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09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  <p:bldP spid="17" grpId="1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people sitting around a campfire&#10;&#10;AI-generated content may be incorrect.">
            <a:extLst>
              <a:ext uri="{FF2B5EF4-FFF2-40B4-BE49-F238E27FC236}">
                <a16:creationId xmlns:a16="http://schemas.microsoft.com/office/drawing/2014/main" id="{6EE74D3C-230E-C741-9985-FD83FCE6FBB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96201" y="3196832"/>
            <a:ext cx="2444847" cy="2343087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818D461-F890-12AB-22C9-E620DCC7D1D4}"/>
              </a:ext>
            </a:extLst>
          </p:cNvPr>
          <p:cNvSpPr txBox="1"/>
          <p:nvPr/>
        </p:nvSpPr>
        <p:spPr>
          <a:xfrm>
            <a:off x="3890885" y="1456720"/>
            <a:ext cx="4255477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b="1" i="1">
                <a:solidFill>
                  <a:schemeClr val="bg2">
                    <a:lumMod val="90000"/>
                  </a:schemeClr>
                </a:solidFill>
              </a:rPr>
              <a:t>Stop 1/2</a:t>
            </a:r>
          </a:p>
          <a:p>
            <a:r>
              <a:rPr lang="en-US" sz="4400" b="1" i="1">
                <a:solidFill>
                  <a:srgbClr val="002060"/>
                </a:solidFill>
              </a:rPr>
              <a:t>Questions so far?</a:t>
            </a:r>
            <a:endParaRPr lang="en-US" sz="4400" i="1">
              <a:solidFill>
                <a:srgbClr val="00206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430985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line drawing of different types of lines&#10;&#10;AI-generated content may be incorrect.">
            <a:extLst>
              <a:ext uri="{FF2B5EF4-FFF2-40B4-BE49-F238E27FC236}">
                <a16:creationId xmlns:a16="http://schemas.microsoft.com/office/drawing/2014/main" id="{28B255D7-0A40-5686-7AF2-984F427E876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8110" y="912238"/>
            <a:ext cx="9067218" cy="4726395"/>
          </a:xfrm>
          <a:prstGeom prst="rect">
            <a:avLst/>
          </a:prstGeom>
        </p:spPr>
      </p:pic>
      <p:sp>
        <p:nvSpPr>
          <p:cNvPr id="2" name="choosing tool">
            <a:extLst>
              <a:ext uri="{FF2B5EF4-FFF2-40B4-BE49-F238E27FC236}">
                <a16:creationId xmlns:a16="http://schemas.microsoft.com/office/drawing/2014/main" id="{1D29E4D2-642B-3FF3-FA8F-6CF346F2E41E}"/>
              </a:ext>
            </a:extLst>
          </p:cNvPr>
          <p:cNvSpPr txBox="1"/>
          <p:nvPr/>
        </p:nvSpPr>
        <p:spPr>
          <a:xfrm>
            <a:off x="2448784" y="2215305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  <p:sp>
        <p:nvSpPr>
          <p:cNvPr id="8" name="choosing tool">
            <a:extLst>
              <a:ext uri="{FF2B5EF4-FFF2-40B4-BE49-F238E27FC236}">
                <a16:creationId xmlns:a16="http://schemas.microsoft.com/office/drawing/2014/main" id="{BDBEBBC5-3D3E-46B3-DBBE-BE502D8644B0}"/>
              </a:ext>
            </a:extLst>
          </p:cNvPr>
          <p:cNvSpPr txBox="1"/>
          <p:nvPr/>
        </p:nvSpPr>
        <p:spPr>
          <a:xfrm>
            <a:off x="2448784" y="3887704"/>
            <a:ext cx="97013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  <a:latin typeface="Ink Free" panose="03080402000500000000" pitchFamily="66" charset="0"/>
              </a:rPr>
              <a:t>pit stop</a:t>
            </a:r>
          </a:p>
        </p:txBody>
      </p:sp>
    </p:spTree>
    <p:extLst>
      <p:ext uri="{BB962C8B-B14F-4D97-AF65-F5344CB8AC3E}">
        <p14:creationId xmlns:p14="http://schemas.microsoft.com/office/powerpoint/2010/main" val="34309137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8" grpId="0"/>
    </p:bld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550C0A9-6FA4-BCA1-EFC5-0140894FFC0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oup 4">
            <a:extLst>
              <a:ext uri="{FF2B5EF4-FFF2-40B4-BE49-F238E27FC236}">
                <a16:creationId xmlns:a16="http://schemas.microsoft.com/office/drawing/2014/main" id="{3D9C2516-4A42-EFCD-75C4-32BE6319AA70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6" name="Picture 5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988E3254-5A84-E067-A588-59474624560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7" name="Title 3">
              <a:extLst>
                <a:ext uri="{FF2B5EF4-FFF2-40B4-BE49-F238E27FC236}">
                  <a16:creationId xmlns:a16="http://schemas.microsoft.com/office/drawing/2014/main" id="{A6B46C82-C33E-FAA6-EF9D-C8AA275DA3B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33BF442B-C9FF-01DE-A8E6-DF3F508BE896}"/>
              </a:ext>
            </a:extLst>
          </p:cNvPr>
          <p:cNvSpPr txBox="1"/>
          <p:nvPr/>
        </p:nvSpPr>
        <p:spPr>
          <a:xfrm>
            <a:off x="3951022" y="4192658"/>
            <a:ext cx="447795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is </a:t>
            </a:r>
            <a:r>
              <a:rPr lang="en-US" sz="3600" b="1"/>
              <a:t>non-deterministic</a:t>
            </a:r>
          </a:p>
        </p:txBody>
      </p:sp>
    </p:spTree>
    <p:extLst>
      <p:ext uri="{BB962C8B-B14F-4D97-AF65-F5344CB8AC3E}">
        <p14:creationId xmlns:p14="http://schemas.microsoft.com/office/powerpoint/2010/main" val="1073497537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C3F8B71-6CD4-358D-1125-8A32F2CAAF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2AA55DA-467B-CF18-D166-ED668C5E8E3B}"/>
              </a:ext>
            </a:extLst>
          </p:cNvPr>
          <p:cNvSpPr txBox="1"/>
          <p:nvPr/>
        </p:nvSpPr>
        <p:spPr>
          <a:xfrm>
            <a:off x="2856408" y="2980019"/>
            <a:ext cx="657250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#11) </a:t>
            </a:r>
            <a:r>
              <a:rPr lang="en-US" sz="4400" dirty="0"/>
              <a:t>Knowledge Checkpoint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E741DE8-1EAF-629B-6F86-FC0F65D00B96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389180-756C-22A2-F238-A23229752DE4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886A386-29B4-ECCE-5980-0E12FB032E76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CAB216C-BB5B-822E-0010-B0DC9F031B9D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1800" dirty="0"/>
              <a:t>how do I go roll back?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9C866BB9-0E87-3527-F649-16C47306C535}"/>
              </a:ext>
            </a:extLst>
          </p:cNvPr>
          <p:cNvSpPr txBox="1"/>
          <p:nvPr/>
        </p:nvSpPr>
        <p:spPr>
          <a:xfrm>
            <a:off x="5485978" y="5201905"/>
            <a:ext cx="99257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OOPS!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36D69357-FDFF-564D-226C-F13755A58A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E814D3D7-E3D1-F48B-0082-282D1293943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936646" y="4875306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19FA130B-A902-BD1C-F6C2-01ED4E01C40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7" name="Picture 16" descr="A path to the top of a mountain&#10;&#10;AI-generated content may be incorrect.">
            <a:extLst>
              <a:ext uri="{FF2B5EF4-FFF2-40B4-BE49-F238E27FC236}">
                <a16:creationId xmlns:a16="http://schemas.microsoft.com/office/drawing/2014/main" id="{8870DF79-A2EC-D1FE-83A9-E9C71692D2A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7195" y="4475200"/>
            <a:ext cx="3953161" cy="20610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692438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31F9A4CB-7BCC-A9CD-9A1B-55833CB4CA60}"/>
              </a:ext>
            </a:extLst>
          </p:cNvPr>
          <p:cNvSpPr txBox="1"/>
          <p:nvPr/>
        </p:nvSpPr>
        <p:spPr>
          <a:xfrm>
            <a:off x="1333686" y="4225514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138F7644-BD99-FB4F-A042-CE96181F58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89225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C42F1909-D408-2C6C-B8E5-B6FAB72AF2D8}"/>
              </a:ext>
            </a:extLst>
          </p:cNvPr>
          <p:cNvSpPr/>
          <p:nvPr/>
        </p:nvSpPr>
        <p:spPr>
          <a:xfrm>
            <a:off x="3561662" y="2854037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implements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directly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A733ACF-FC82-334C-A413-ED631A423A68}"/>
              </a:ext>
            </a:extLst>
          </p:cNvPr>
          <p:cNvCxnSpPr>
            <a:cxnSpLocks/>
            <a:stCxn id="8" idx="3"/>
            <a:endCxn id="14" idx="1"/>
          </p:cNvCxnSpPr>
          <p:nvPr/>
        </p:nvCxnSpPr>
        <p:spPr>
          <a:xfrm>
            <a:off x="2844802" y="3251256"/>
            <a:ext cx="716860" cy="4618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D41EA6F0-F76F-91B8-E832-3FE9AAF93AB9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5390464" y="3241443"/>
            <a:ext cx="1053989" cy="14431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2B7441F5-07EA-CC07-3AC2-CA43E468ACF7}"/>
              </a:ext>
            </a:extLst>
          </p:cNvPr>
          <p:cNvSpPr/>
          <p:nvPr/>
        </p:nvSpPr>
        <p:spPr>
          <a:xfrm>
            <a:off x="6444453" y="2815937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2400" b="1">
              <a:solidFill>
                <a:srgbClr val="C00000"/>
              </a:solidFill>
            </a:endParaRPr>
          </a:p>
        </p:txBody>
      </p:sp>
      <p:sp>
        <p:nvSpPr>
          <p:cNvPr id="33" name="Rounded Rectangle 32">
            <a:extLst>
              <a:ext uri="{FF2B5EF4-FFF2-40B4-BE49-F238E27FC236}">
                <a16:creationId xmlns:a16="http://schemas.microsoft.com/office/drawing/2014/main" id="{F9E0B960-CF6A-4FAC-8337-52F3A4043C07}"/>
              </a:ext>
            </a:extLst>
          </p:cNvPr>
          <p:cNvSpPr/>
          <p:nvPr/>
        </p:nvSpPr>
        <p:spPr>
          <a:xfrm>
            <a:off x="8812536" y="2844800"/>
            <a:ext cx="1994010" cy="812909"/>
          </a:xfrm>
          <a:custGeom>
            <a:avLst/>
            <a:gdLst>
              <a:gd name="csX0" fmla="*/ 0 w 1994010"/>
              <a:gd name="csY0" fmla="*/ 135488 h 812909"/>
              <a:gd name="csX1" fmla="*/ 135488 w 1994010"/>
              <a:gd name="csY1" fmla="*/ 0 h 812909"/>
              <a:gd name="csX2" fmla="*/ 1858522 w 1994010"/>
              <a:gd name="csY2" fmla="*/ 0 h 812909"/>
              <a:gd name="csX3" fmla="*/ 1994010 w 1994010"/>
              <a:gd name="csY3" fmla="*/ 135488 h 812909"/>
              <a:gd name="csX4" fmla="*/ 1994010 w 1994010"/>
              <a:gd name="csY4" fmla="*/ 677421 h 812909"/>
              <a:gd name="csX5" fmla="*/ 1858522 w 1994010"/>
              <a:gd name="csY5" fmla="*/ 812909 h 812909"/>
              <a:gd name="csX6" fmla="*/ 135488 w 1994010"/>
              <a:gd name="csY6" fmla="*/ 812909 h 812909"/>
              <a:gd name="csX7" fmla="*/ 0 w 1994010"/>
              <a:gd name="csY7" fmla="*/ 677421 h 812909"/>
              <a:gd name="csX8" fmla="*/ 0 w 1994010"/>
              <a:gd name="csY8" fmla="*/ 135488 h 812909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94010" h="812909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350252" y="-149800"/>
                  <a:pt x="1203333" y="-129507"/>
                  <a:pt x="1858522" y="0"/>
                </a:cubicBezTo>
                <a:cubicBezTo>
                  <a:pt x="1926478" y="-3559"/>
                  <a:pt x="1986333" y="62910"/>
                  <a:pt x="1994010" y="135488"/>
                </a:cubicBezTo>
                <a:cubicBezTo>
                  <a:pt x="1978464" y="339801"/>
                  <a:pt x="2037919" y="483618"/>
                  <a:pt x="1994010" y="677421"/>
                </a:cubicBezTo>
                <a:cubicBezTo>
                  <a:pt x="1994881" y="751195"/>
                  <a:pt x="1939038" y="812746"/>
                  <a:pt x="1858522" y="812909"/>
                </a:cubicBezTo>
                <a:cubicBezTo>
                  <a:pt x="1220059" y="707361"/>
                  <a:pt x="980435" y="888951"/>
                  <a:pt x="135488" y="812909"/>
                </a:cubicBezTo>
                <a:cubicBezTo>
                  <a:pt x="62550" y="816434"/>
                  <a:pt x="-2900" y="752587"/>
                  <a:pt x="0" y="677421"/>
                </a:cubicBezTo>
                <a:cubicBezTo>
                  <a:pt x="47127" y="461760"/>
                  <a:pt x="33818" y="393294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more time</a:t>
            </a:r>
          </a:p>
          <a:p>
            <a:pPr algn="ctr"/>
            <a:r>
              <a:rPr lang="en-US" sz="2400">
                <a:solidFill>
                  <a:schemeClr val="tx1"/>
                </a:solidFill>
              </a:rPr>
              <a:t>needed</a:t>
            </a:r>
          </a:p>
        </p:txBody>
      </p:sp>
      <p:cxnSp>
        <p:nvCxnSpPr>
          <p:cNvPr id="34" name="Straight Arrow Connector 33">
            <a:extLst>
              <a:ext uri="{FF2B5EF4-FFF2-40B4-BE49-F238E27FC236}">
                <a16:creationId xmlns:a16="http://schemas.microsoft.com/office/drawing/2014/main" id="{4B029B6B-B1A3-3E6C-1A57-63651323BBA0}"/>
              </a:ext>
            </a:extLst>
          </p:cNvPr>
          <p:cNvCxnSpPr>
            <a:cxnSpLocks/>
            <a:stCxn id="29" idx="3"/>
            <a:endCxn id="33" idx="1"/>
          </p:cNvCxnSpPr>
          <p:nvPr/>
        </p:nvCxnSpPr>
        <p:spPr>
          <a:xfrm>
            <a:off x="8201891" y="3241443"/>
            <a:ext cx="610645" cy="9812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8" name="Picture 37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8232496-6ACC-1D32-072E-70E2BB5DD6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554056" y="3376809"/>
            <a:ext cx="504979" cy="561800"/>
          </a:xfrm>
          <a:prstGeom prst="rect">
            <a:avLst/>
          </a:prstGeom>
        </p:spPr>
      </p:pic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D2AFBB11-0210-1081-DC90-70FC3AC3325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656599" y="3039642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EB8D41C7-69EC-B5DF-F10C-9DD28B2CD29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132050" y="1628727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68ADDF78-1A04-65FF-4089-2A6B0D779510}"/>
              </a:ext>
            </a:extLst>
          </p:cNvPr>
          <p:cNvSpPr/>
          <p:nvPr/>
        </p:nvSpPr>
        <p:spPr>
          <a:xfrm>
            <a:off x="10160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pic>
        <p:nvPicPr>
          <p:cNvPr id="55" name="Picture 54" descr="A stick figure holding his head&#10;&#10;AI-generated content may be incorrect.">
            <a:extLst>
              <a:ext uri="{FF2B5EF4-FFF2-40B4-BE49-F238E27FC236}">
                <a16:creationId xmlns:a16="http://schemas.microsoft.com/office/drawing/2014/main" id="{CEA5FDC1-4ECA-12F6-7208-2969B1EC77CB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71237" y="1870540"/>
            <a:ext cx="676608" cy="812910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:a16="http://schemas.microsoft.com/office/drawing/2014/main" id="{8A12F92A-5BEF-92CF-2AC8-5E383FDD9386}"/>
              </a:ext>
            </a:extLst>
          </p:cNvPr>
          <p:cNvSpPr txBox="1"/>
          <p:nvPr/>
        </p:nvSpPr>
        <p:spPr>
          <a:xfrm>
            <a:off x="793588" y="461928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time investment</a:t>
            </a:r>
          </a:p>
        </p:txBody>
      </p:sp>
      <p:sp>
        <p:nvSpPr>
          <p:cNvPr id="57" name="TextBox 56">
            <a:extLst>
              <a:ext uri="{FF2B5EF4-FFF2-40B4-BE49-F238E27FC236}">
                <a16:creationId xmlns:a16="http://schemas.microsoft.com/office/drawing/2014/main" id="{AB67F5E9-D1BC-D623-65ED-65551D1A07A8}"/>
              </a:ext>
            </a:extLst>
          </p:cNvPr>
          <p:cNvSpPr txBox="1"/>
          <p:nvPr/>
        </p:nvSpPr>
        <p:spPr>
          <a:xfrm>
            <a:off x="590102" y="5527539"/>
            <a:ext cx="284225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/>
              <a:t>scattered knowledge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:a16="http://schemas.microsoft.com/office/drawing/2014/main" id="{A576866F-2579-0ECC-8281-17B2450987CA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Without Knowledge Checkpoint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753F6F1-D633-D2E7-CBDC-A82D697C83BD}"/>
              </a:ext>
            </a:extLst>
          </p:cNvPr>
          <p:cNvSpPr txBox="1"/>
          <p:nvPr/>
        </p:nvSpPr>
        <p:spPr>
          <a:xfrm>
            <a:off x="8388414" y="4189718"/>
            <a:ext cx="3352200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/>
              <a:t>getting to the same state </a:t>
            </a:r>
          </a:p>
          <a:p>
            <a:pPr algn="ctr"/>
            <a:r>
              <a:rPr lang="en-US" sz="2400"/>
              <a:t>takes more time</a:t>
            </a:r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79A43BC0-44FC-49EB-A512-ED02321AFEF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67631" y="3371491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2B25F3B-F736-8CF1-E689-59C6595A32F0}"/>
              </a:ext>
            </a:extLst>
          </p:cNvPr>
          <p:cNvSpPr txBox="1"/>
          <p:nvPr/>
        </p:nvSpPr>
        <p:spPr>
          <a:xfrm>
            <a:off x="6898920" y="2951209"/>
            <a:ext cx="965842" cy="8002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b="1">
                <a:solidFill>
                  <a:srgbClr val="C00000"/>
                </a:solidFill>
              </a:rPr>
              <a:t>FAILS</a:t>
            </a:r>
            <a:endParaRPr lang="en-US" b="1">
              <a:solidFill>
                <a:srgbClr val="C00000"/>
              </a:solidFill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657968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3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56" grpId="0"/>
      <p:bldP spid="57" grpId="0"/>
      <p:bldP spid="2" grpId="0"/>
      <p:bldP spid="3" grpId="0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6FD5D85-2D44-EC91-58FE-8914E1F0371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C2A44159-B696-BAB5-9FE9-3D9DFDC69E3C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914745F-E16E-C234-D510-E4DD9FD8C0F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3C2DACD8-7697-C0F6-B1A8-8DEE338CA8BA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A14BD38D-BD09-D8B1-D8C6-B497F163C950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4B747A22-4005-D6BC-690E-6C75385F9B50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D89BAB7E-6BEC-39AE-B5E9-1EAD1A3F587A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BE65996A-46B4-DAF5-6D29-18DF9BF631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6738D777-28F7-8623-4610-0A314403ED9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087DE37C-2F41-983E-A8AE-1A15AB0B895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8A1960F4-85C0-411C-C0AF-3F219D0B5DDA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CD06B21E-3006-EE5E-ABF4-B6847D70CBF7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89F2A01-7DB2-E89A-6837-F6CAAEE9E4C7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9D33CFA5-C28D-988A-9D60-3FD613966A6E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503A07E-40D1-C249-1389-D8EFA7A43B07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FE3AA1A6-EFCD-08B3-0B61-A5E58961B897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07D281D1-A5A9-A1EC-8E48-224086734A6A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C32B5167-17EB-199B-77DD-4871B61B454D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>
            <a:extLst>
              <a:ext uri="{FF2B5EF4-FFF2-40B4-BE49-F238E27FC236}">
                <a16:creationId xmlns:a16="http://schemas.microsoft.com/office/drawing/2014/main" id="{358FB9EB-113C-A09A-4770-8D1791983BBE}"/>
              </a:ext>
            </a:extLst>
          </p:cNvPr>
          <p:cNvSpPr txBox="1"/>
          <p:nvPr/>
        </p:nvSpPr>
        <p:spPr>
          <a:xfrm>
            <a:off x="3201001" y="4475827"/>
            <a:ext cx="32095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protect your time </a:t>
            </a:r>
          </a:p>
          <a:p>
            <a:pPr algn="ctr"/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investment in planning</a:t>
            </a: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D7D5FCBC-C362-ABB8-81C9-42AFED4625A1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pic>
        <p:nvPicPr>
          <p:cNvPr id="56" name="Picture 55" descr="A stick figure with arms extended&#10;&#10;AI-generated content may be incorrect.">
            <a:extLst>
              <a:ext uri="{FF2B5EF4-FFF2-40B4-BE49-F238E27FC236}">
                <a16:creationId xmlns:a16="http://schemas.microsoft.com/office/drawing/2014/main" id="{EA23A52D-B1BF-50E7-6296-CFAF73564CBF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495910" y="3933291"/>
            <a:ext cx="421383" cy="967294"/>
          </a:xfrm>
          <a:prstGeom prst="rect">
            <a:avLst/>
          </a:prstGeom>
        </p:spPr>
      </p:pic>
      <p:sp>
        <p:nvSpPr>
          <p:cNvPr id="68" name="TextBox 67">
            <a:extLst>
              <a:ext uri="{FF2B5EF4-FFF2-40B4-BE49-F238E27FC236}">
                <a16:creationId xmlns:a16="http://schemas.microsoft.com/office/drawing/2014/main" id="{4E2F1473-369C-9ABF-0334-1E70C7844BBE}"/>
              </a:ext>
            </a:extLst>
          </p:cNvPr>
          <p:cNvSpPr txBox="1"/>
          <p:nvPr/>
        </p:nvSpPr>
        <p:spPr>
          <a:xfrm>
            <a:off x="3049646" y="5671604"/>
            <a:ext cx="347242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make it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5D4D6EA-ACB7-9EB8-9AB2-18061F765EE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4" name="TextBox 73">
            <a:extLst>
              <a:ext uri="{FF2B5EF4-FFF2-40B4-BE49-F238E27FC236}">
                <a16:creationId xmlns:a16="http://schemas.microsoft.com/office/drawing/2014/main" id="{96483AAD-CA85-E099-C354-C4B048B90C9B}"/>
              </a:ext>
            </a:extLst>
          </p:cNvPr>
          <p:cNvSpPr txBox="1"/>
          <p:nvPr/>
        </p:nvSpPr>
        <p:spPr>
          <a:xfrm>
            <a:off x="9221663" y="5830384"/>
            <a:ext cx="89800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&lt; min</a:t>
            </a:r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783E818E-FBA7-63D4-2821-ED83B636086E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CE3EDD38-32FC-D772-3AA0-1717175C4FAC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  <p:cxnSp>
        <p:nvCxnSpPr>
          <p:cNvPr id="3" name="Elbow Connector 2">
            <a:extLst>
              <a:ext uri="{FF2B5EF4-FFF2-40B4-BE49-F238E27FC236}">
                <a16:creationId xmlns:a16="http://schemas.microsoft.com/office/drawing/2014/main" id="{26CC9E11-D88D-D6F8-46EB-2B017F622CBB}"/>
              </a:ext>
            </a:extLst>
          </p:cNvPr>
          <p:cNvCxnSpPr>
            <a:cxnSpLocks/>
            <a:stCxn id="29" idx="2"/>
            <a:endCxn id="14" idx="2"/>
          </p:cNvCxnSpPr>
          <p:nvPr/>
        </p:nvCxnSpPr>
        <p:spPr>
          <a:xfrm rot="5400000" flipH="1">
            <a:off x="9683995" y="2308933"/>
            <a:ext cx="9534" cy="2677981"/>
          </a:xfrm>
          <a:prstGeom prst="bentConnector3">
            <a:avLst>
              <a:gd name="adj1" fmla="val -13396539"/>
            </a:avLst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TextBox 19">
            <a:extLst>
              <a:ext uri="{FF2B5EF4-FFF2-40B4-BE49-F238E27FC236}">
                <a16:creationId xmlns:a16="http://schemas.microsoft.com/office/drawing/2014/main" id="{F7D471C8-549E-4B18-A5AE-9108A168EEF1}"/>
              </a:ext>
            </a:extLst>
          </p:cNvPr>
          <p:cNvSpPr txBox="1"/>
          <p:nvPr/>
        </p:nvSpPr>
        <p:spPr>
          <a:xfrm>
            <a:off x="8780837" y="5184052"/>
            <a:ext cx="1779654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/>
              <a:t>try again</a:t>
            </a:r>
            <a:br>
              <a:rPr lang="en-US"/>
            </a:br>
            <a:r>
              <a:rPr lang="en-US"/>
              <a:t>or course correct</a:t>
            </a:r>
          </a:p>
        </p:txBody>
      </p:sp>
    </p:spTree>
    <p:extLst>
      <p:ext uri="{BB962C8B-B14F-4D97-AF65-F5344CB8AC3E}">
        <p14:creationId xmlns:p14="http://schemas.microsoft.com/office/powerpoint/2010/main" val="24973246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2" dur="500"/>
                                        <p:tgtEl>
                                          <p:spTgt spid="6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0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5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22" presetClass="entr" presetSubtype="8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8" dur="500"/>
                                        <p:tgtEl>
                                          <p:spTgt spid="7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68" grpId="0"/>
      <p:bldP spid="73" grpId="0" animBg="1"/>
      <p:bldP spid="74" grpId="0"/>
      <p:bldP spid="76" grpId="0"/>
      <p:bldP spid="20" grpId="0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 program&#10;&#10;AI-generated content may be incorrect.">
            <a:extLst>
              <a:ext uri="{FF2B5EF4-FFF2-40B4-BE49-F238E27FC236}">
                <a16:creationId xmlns:a16="http://schemas.microsoft.com/office/drawing/2014/main" id="{7654B54E-5606-B6F2-43BB-803D1FF6FD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65745" y="56322"/>
            <a:ext cx="7772400" cy="6745356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B4E66E9-BABA-51D5-86DA-397BAFBDEB03}"/>
              </a:ext>
            </a:extLst>
          </p:cNvPr>
          <p:cNvSpPr txBox="1"/>
          <p:nvPr/>
        </p:nvSpPr>
        <p:spPr>
          <a:xfrm>
            <a:off x="257838" y="210771"/>
            <a:ext cx="3676854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Example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8297F83-460C-E330-E0EC-9D868BA1AFC4}"/>
              </a:ext>
            </a:extLst>
          </p:cNvPr>
          <p:cNvSpPr txBox="1"/>
          <p:nvPr/>
        </p:nvSpPr>
        <p:spPr>
          <a:xfrm>
            <a:off x="257838" y="2244436"/>
            <a:ext cx="3676854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1. “Save feature to project.md”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2. commit</a:t>
            </a:r>
          </a:p>
          <a:p>
            <a:endParaRPr lang="en-US" sz="2000">
              <a:solidFill>
                <a:schemeClr val="accent5">
                  <a:lumMod val="50000"/>
                </a:schemeClr>
              </a:solidFill>
              <a:latin typeface="Ink Free" panose="03080402000500000000" pitchFamily="66" charset="0"/>
            </a:endParaRPr>
          </a:p>
          <a:p>
            <a:r>
              <a:rPr lang="en-US" sz="20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3. Look at the last commit and implement the change</a:t>
            </a:r>
          </a:p>
        </p:txBody>
      </p:sp>
    </p:spTree>
    <p:extLst>
      <p:ext uri="{BB962C8B-B14F-4D97-AF65-F5344CB8AC3E}">
        <p14:creationId xmlns:p14="http://schemas.microsoft.com/office/powerpoint/2010/main" val="38602319"/>
      </p:ext>
    </p:extLst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9ADF53-0D2E-969C-C430-0056D870AB45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E45FF894-74D0-4CA8-C37E-38C58ADAB79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47B5609-A950-FC2B-11A0-06FD76308E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3535089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A53A614C-3298-E2C9-97E1-B909C5086C0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1B318AA7-75D8-FC2B-7FB6-52F8172DC3B2}"/>
              </a:ext>
            </a:extLst>
          </p:cNvPr>
          <p:cNvSpPr/>
          <p:nvPr/>
        </p:nvSpPr>
        <p:spPr>
          <a:xfrm>
            <a:off x="0" y="-1839001"/>
            <a:ext cx="12192000" cy="5175652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C67BF66-13FB-9975-7207-561E527ADA35}"/>
              </a:ext>
            </a:extLst>
          </p:cNvPr>
          <p:cNvSpPr/>
          <p:nvPr/>
        </p:nvSpPr>
        <p:spPr>
          <a:xfrm>
            <a:off x="498014" y="5796534"/>
            <a:ext cx="2414743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726897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A6ACB72-AD85-40A4-2B26-7827AF309E2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1E79AC20-961E-BB1C-EABA-D126D26FB04F}"/>
              </a:ext>
            </a:extLst>
          </p:cNvPr>
          <p:cNvCxnSpPr/>
          <p:nvPr/>
        </p:nvCxnSpPr>
        <p:spPr>
          <a:xfrm>
            <a:off x="-542925" y="6858000"/>
            <a:ext cx="14501813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5" name="Picture 4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DFEB137A-328C-E9F1-4864-6F69EB88A6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48445" y="-18561261"/>
            <a:ext cx="12192000" cy="7388536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B8239D0C-5CC4-8ABF-57D2-A4B801F190BC}"/>
              </a:ext>
            </a:extLst>
          </p:cNvPr>
          <p:cNvSpPr/>
          <p:nvPr/>
        </p:nvSpPr>
        <p:spPr>
          <a:xfrm>
            <a:off x="0" y="6858000"/>
            <a:ext cx="12192000" cy="5508172"/>
          </a:xfrm>
          <a:prstGeom prst="rect">
            <a:avLst/>
          </a:prstGeom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9C905A3F-41F3-37CB-1F56-75A6713090E3}"/>
              </a:ext>
            </a:extLst>
          </p:cNvPr>
          <p:cNvSpPr/>
          <p:nvPr/>
        </p:nvSpPr>
        <p:spPr>
          <a:xfrm>
            <a:off x="0" y="-1839001"/>
            <a:ext cx="12192000" cy="3716246"/>
          </a:xfrm>
          <a:prstGeom prst="rect">
            <a:avLst/>
          </a:prstGeom>
          <a:solidFill>
            <a:srgbClr val="000000">
              <a:alpha val="67843"/>
            </a:srgbClr>
          </a:solidFill>
          <a:ln>
            <a:noFill/>
          </a:ln>
        </p:spPr>
        <p:style>
          <a:lnRef idx="2">
            <a:schemeClr val="dk1">
              <a:shade val="15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Oval 2">
            <a:extLst>
              <a:ext uri="{FF2B5EF4-FFF2-40B4-BE49-F238E27FC236}">
                <a16:creationId xmlns:a16="http://schemas.microsoft.com/office/drawing/2014/main" id="{F30A16ED-F514-2EF3-673D-262FB562562D}"/>
              </a:ext>
            </a:extLst>
          </p:cNvPr>
          <p:cNvSpPr/>
          <p:nvPr/>
        </p:nvSpPr>
        <p:spPr>
          <a:xfrm>
            <a:off x="564627" y="6335486"/>
            <a:ext cx="1663846" cy="522514"/>
          </a:xfrm>
          <a:prstGeom prst="ellipse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9E2B3A2E-143B-2572-F93C-23B36DF62764}"/>
              </a:ext>
            </a:extLst>
          </p:cNvPr>
          <p:cNvSpPr/>
          <p:nvPr/>
        </p:nvSpPr>
        <p:spPr>
          <a:xfrm>
            <a:off x="187724" y="5962201"/>
            <a:ext cx="2464642" cy="281119"/>
          </a:xfrm>
          <a:prstGeom prst="rect">
            <a:avLst/>
          </a:prstGeom>
          <a:solidFill>
            <a:srgbClr val="FFFF00">
              <a:alpha val="69804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054343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5F56F7-9B7F-40B3-88FD-58E27CA01B2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ECCFB1A-AA01-56C0-4378-4BB390E84390}"/>
              </a:ext>
            </a:extLst>
          </p:cNvPr>
          <p:cNvSpPr txBox="1"/>
          <p:nvPr/>
        </p:nvSpPr>
        <p:spPr>
          <a:xfrm>
            <a:off x="2856408" y="2980019"/>
            <a:ext cx="704616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#12) </a:t>
            </a:r>
            <a:r>
              <a:rPr lang="en-US" sz="4400" dirty="0"/>
              <a:t>Parallel Implementations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544AB1FD-E079-7457-EFD7-EE51BA4006BF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C3CEA6F7-0A76-9BB2-1086-42A54354A735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31CF379A-678A-A503-E267-DA10999D7EF1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0D46785D-6142-F4DA-B78D-379082B5DECE}"/>
              </a:ext>
            </a:extLst>
          </p:cNvPr>
          <p:cNvSpPr txBox="1"/>
          <p:nvPr/>
        </p:nvSpPr>
        <p:spPr>
          <a:xfrm>
            <a:off x="6574291" y="3749461"/>
            <a:ext cx="345145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exploiting non-determinism</a:t>
            </a:r>
            <a:endParaRPr lang="en-US" sz="1800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5489588-1EA9-310E-F758-480E6898C5B0}"/>
              </a:ext>
            </a:extLst>
          </p:cNvPr>
          <p:cNvSpPr txBox="1"/>
          <p:nvPr/>
        </p:nvSpPr>
        <p:spPr>
          <a:xfrm>
            <a:off x="4168183" y="5184901"/>
            <a:ext cx="240610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Let’s roll the dice!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AB844E9C-4FC1-B38B-43BF-6C44E916F2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7" name="Picture 6" descr="A blue quote marks&#10;&#10;AI-generated content may be incorrect.">
            <a:extLst>
              <a:ext uri="{FF2B5EF4-FFF2-40B4-BE49-F238E27FC236}">
                <a16:creationId xmlns:a16="http://schemas.microsoft.com/office/drawing/2014/main" id="{B98FFC65-5A17-5C58-D035-8255F7FA20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18851" y="4858302"/>
            <a:ext cx="630537" cy="557431"/>
          </a:xfrm>
          <a:prstGeom prst="rect">
            <a:avLst/>
          </a:prstGeom>
        </p:spPr>
      </p:pic>
      <p:pic>
        <p:nvPicPr>
          <p:cNvPr id="8" name="Picture 7" descr="A blue quote marks&#10;&#10;AI-generated content may be incorrect.">
            <a:extLst>
              <a:ext uri="{FF2B5EF4-FFF2-40B4-BE49-F238E27FC236}">
                <a16:creationId xmlns:a16="http://schemas.microsoft.com/office/drawing/2014/main" id="{789AF23C-7CCC-F310-15C5-776ECE060B8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78557" y="5422196"/>
            <a:ext cx="549332" cy="482747"/>
          </a:xfrm>
          <a:prstGeom prst="rect">
            <a:avLst/>
          </a:prstGeom>
        </p:spPr>
      </p:pic>
      <p:pic>
        <p:nvPicPr>
          <p:cNvPr id="15" name="Picture 14" descr="A pair of dice with black dots&#10;&#10;AI-generated content may be incorrect.">
            <a:extLst>
              <a:ext uri="{FF2B5EF4-FFF2-40B4-BE49-F238E27FC236}">
                <a16:creationId xmlns:a16="http://schemas.microsoft.com/office/drawing/2014/main" id="{C88B8CF8-EB5B-AF71-248F-2A1A58A4315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77510" y="4771863"/>
            <a:ext cx="1407436" cy="130066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007524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5164FFB-B4A8-66F3-8FC7-88386124E42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5ED469D7-260D-F8FB-999A-AA32BD423B37}"/>
              </a:ext>
            </a:extLst>
          </p:cNvPr>
          <p:cNvSpPr txBox="1"/>
          <p:nvPr/>
        </p:nvSpPr>
        <p:spPr>
          <a:xfrm>
            <a:off x="608705" y="3747206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4FFA72CE-7E40-BB77-34CC-7781333497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14201" y="1036363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20D2B258-B7EB-F60E-489D-B109D2A5E3B0}"/>
              </a:ext>
            </a:extLst>
          </p:cNvPr>
          <p:cNvSpPr/>
          <p:nvPr/>
        </p:nvSpPr>
        <p:spPr>
          <a:xfrm>
            <a:off x="7435370" y="2839483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implement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F78D1971-5393-1BA3-B821-6EE51609A9FA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69778" y="3251256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>
            <a:extLst>
              <a:ext uri="{FF2B5EF4-FFF2-40B4-BE49-F238E27FC236}">
                <a16:creationId xmlns:a16="http://schemas.microsoft.com/office/drawing/2014/main" id="{88763B09-DC10-9EEF-A716-CCFE1DAED481}"/>
              </a:ext>
            </a:extLst>
          </p:cNvPr>
          <p:cNvCxnSpPr>
            <a:cxnSpLocks/>
            <a:stCxn id="14" idx="3"/>
            <a:endCxn id="29" idx="1"/>
          </p:cNvCxnSpPr>
          <p:nvPr/>
        </p:nvCxnSpPr>
        <p:spPr>
          <a:xfrm flipV="1">
            <a:off x="9264172" y="3227185"/>
            <a:ext cx="884861" cy="14135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Rounded Rectangle 28">
            <a:extLst>
              <a:ext uri="{FF2B5EF4-FFF2-40B4-BE49-F238E27FC236}">
                <a16:creationId xmlns:a16="http://schemas.microsoft.com/office/drawing/2014/main" id="{625A4F9D-929C-BDAF-120C-AAD4DF36B8EE}"/>
              </a:ext>
            </a:extLst>
          </p:cNvPr>
          <p:cNvSpPr/>
          <p:nvPr/>
        </p:nvSpPr>
        <p:spPr>
          <a:xfrm>
            <a:off x="10149033" y="2801679"/>
            <a:ext cx="1757438" cy="851011"/>
          </a:xfrm>
          <a:custGeom>
            <a:avLst/>
            <a:gdLst>
              <a:gd name="csX0" fmla="*/ 0 w 1757438"/>
              <a:gd name="csY0" fmla="*/ 141838 h 851011"/>
              <a:gd name="csX1" fmla="*/ 141838 w 1757438"/>
              <a:gd name="csY1" fmla="*/ 0 h 851011"/>
              <a:gd name="csX2" fmla="*/ 1615600 w 1757438"/>
              <a:gd name="csY2" fmla="*/ 0 h 851011"/>
              <a:gd name="csX3" fmla="*/ 1757438 w 1757438"/>
              <a:gd name="csY3" fmla="*/ 141838 h 851011"/>
              <a:gd name="csX4" fmla="*/ 1757438 w 1757438"/>
              <a:gd name="csY4" fmla="*/ 709173 h 851011"/>
              <a:gd name="csX5" fmla="*/ 1615600 w 1757438"/>
              <a:gd name="csY5" fmla="*/ 851011 h 851011"/>
              <a:gd name="csX6" fmla="*/ 141838 w 1757438"/>
              <a:gd name="csY6" fmla="*/ 851011 h 851011"/>
              <a:gd name="csX7" fmla="*/ 0 w 1757438"/>
              <a:gd name="csY7" fmla="*/ 709173 h 851011"/>
              <a:gd name="csX8" fmla="*/ 0 w 1757438"/>
              <a:gd name="csY8" fmla="*/ 141838 h 851011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757438" h="851011" extrusionOk="0">
                <a:moveTo>
                  <a:pt x="0" y="141838"/>
                </a:moveTo>
                <a:cubicBezTo>
                  <a:pt x="-1889" y="63219"/>
                  <a:pt x="65635" y="5210"/>
                  <a:pt x="141838" y="0"/>
                </a:cubicBezTo>
                <a:cubicBezTo>
                  <a:pt x="387942" y="-38858"/>
                  <a:pt x="1066741" y="-47673"/>
                  <a:pt x="1615600" y="0"/>
                </a:cubicBezTo>
                <a:cubicBezTo>
                  <a:pt x="1686013" y="-1718"/>
                  <a:pt x="1761061" y="77525"/>
                  <a:pt x="1757438" y="141838"/>
                </a:cubicBezTo>
                <a:cubicBezTo>
                  <a:pt x="1806996" y="313640"/>
                  <a:pt x="1796258" y="464884"/>
                  <a:pt x="1757438" y="709173"/>
                </a:cubicBezTo>
                <a:cubicBezTo>
                  <a:pt x="1756222" y="799916"/>
                  <a:pt x="1702482" y="861377"/>
                  <a:pt x="1615600" y="851011"/>
                </a:cubicBezTo>
                <a:cubicBezTo>
                  <a:pt x="940984" y="752744"/>
                  <a:pt x="662143" y="811109"/>
                  <a:pt x="141838" y="851011"/>
                </a:cubicBezTo>
                <a:cubicBezTo>
                  <a:pt x="65543" y="859588"/>
                  <a:pt x="-536" y="784668"/>
                  <a:pt x="0" y="709173"/>
                </a:cubicBezTo>
                <a:cubicBezTo>
                  <a:pt x="-99" y="470738"/>
                  <a:pt x="12200" y="313997"/>
                  <a:pt x="0" y="14183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FAILS</a:t>
            </a:r>
          </a:p>
        </p:txBody>
      </p:sp>
      <p:pic>
        <p:nvPicPr>
          <p:cNvPr id="40" name="Picture 39" descr="A black and white cross&#10;&#10;AI-generated content may be incorrect.">
            <a:extLst>
              <a:ext uri="{FF2B5EF4-FFF2-40B4-BE49-F238E27FC236}">
                <a16:creationId xmlns:a16="http://schemas.microsoft.com/office/drawing/2014/main" id="{6ABCFDF0-3D7C-D166-1AE1-30A25EFEBD0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445303" y="3025088"/>
            <a:ext cx="450725" cy="432462"/>
          </a:xfrm>
          <a:prstGeom prst="rect">
            <a:avLst/>
          </a:prstGeom>
        </p:spPr>
      </p:pic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4FBD7444-90FE-0C6A-AA82-D6F4D1D431D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0066" y="1595773"/>
            <a:ext cx="902801" cy="1059055"/>
          </a:xfrm>
          <a:prstGeom prst="rect">
            <a:avLst/>
          </a:prstGeom>
        </p:spPr>
      </p:pic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B15D97D5-A968-1F1C-D062-2168BA3BF47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792607" y="3371491"/>
            <a:ext cx="504979" cy="561800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1D356071-FB29-A69D-5BE4-CB50BBD97093}"/>
              </a:ext>
            </a:extLst>
          </p:cNvPr>
          <p:cNvSpPr/>
          <p:nvPr/>
        </p:nvSpPr>
        <p:spPr>
          <a:xfrm>
            <a:off x="240976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95B1551C-2743-3527-319F-C21C52750153}"/>
              </a:ext>
            </a:extLst>
          </p:cNvPr>
          <p:cNvSpPr/>
          <p:nvPr/>
        </p:nvSpPr>
        <p:spPr>
          <a:xfrm>
            <a:off x="2701634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1E9846EB-DDE7-DBDE-42E6-65E6D90A515D}"/>
              </a:ext>
            </a:extLst>
          </p:cNvPr>
          <p:cNvSpPr txBox="1"/>
          <p:nvPr/>
        </p:nvSpPr>
        <p:spPr>
          <a:xfrm>
            <a:off x="2584756" y="834557"/>
            <a:ext cx="208422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600">
                <a:latin typeface="Fira Code" pitchFamily="49" charset="0"/>
                <a:ea typeface="Fira Code" pitchFamily="49" charset="0"/>
                <a:cs typeface="Fira Code" pitchFamily="49" charset="0"/>
              </a:rPr>
              <a:t>feature_todo.md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FFE9E7B-0D39-BB64-6A7A-D19963E9F598}"/>
              </a:ext>
            </a:extLst>
          </p:cNvPr>
          <p:cNvSpPr/>
          <p:nvPr/>
        </p:nvSpPr>
        <p:spPr>
          <a:xfrm>
            <a:off x="2973894" y="1249004"/>
            <a:ext cx="1119293" cy="14260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47BBD977-1608-2B76-B006-84349AD513E2}"/>
              </a:ext>
            </a:extLst>
          </p:cNvPr>
          <p:cNvSpPr txBox="1"/>
          <p:nvPr/>
        </p:nvSpPr>
        <p:spPr>
          <a:xfrm rot="18678169">
            <a:off x="2816392" y="1638858"/>
            <a:ext cx="143429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b="1">
                <a:solidFill>
                  <a:srgbClr val="C00000"/>
                </a:solidFill>
              </a:rPr>
              <a:t>edited</a:t>
            </a:r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1C0E2DBF-45E4-D923-3F1F-4402E4BF5C39}"/>
              </a:ext>
            </a:extLst>
          </p:cNvPr>
          <p:cNvSpPr/>
          <p:nvPr/>
        </p:nvSpPr>
        <p:spPr>
          <a:xfrm>
            <a:off x="5081100" y="2844801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D0748CFE-2603-8F4A-5BAC-1416E2D7CB39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30436" y="3251256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2EA514C3-9F20-E4E5-6EB6-06C4F92FD278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 flipV="1">
            <a:off x="6909902" y="3241320"/>
            <a:ext cx="525468" cy="9936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TextBox 50">
            <a:extLst>
              <a:ext uri="{FF2B5EF4-FFF2-40B4-BE49-F238E27FC236}">
                <a16:creationId xmlns:a16="http://schemas.microsoft.com/office/drawing/2014/main" id="{DBDF7259-2D61-48FA-C177-923EB407A87D}"/>
              </a:ext>
            </a:extLst>
          </p:cNvPr>
          <p:cNvSpPr txBox="1"/>
          <p:nvPr/>
        </p:nvSpPr>
        <p:spPr>
          <a:xfrm>
            <a:off x="106684" y="5024149"/>
            <a:ext cx="227902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time investment</a:t>
            </a:r>
          </a:p>
        </p:txBody>
      </p:sp>
      <p:sp>
        <p:nvSpPr>
          <p:cNvPr id="68" name="TextBox 67">
            <a:extLst>
              <a:ext uri="{FF2B5EF4-FFF2-40B4-BE49-F238E27FC236}">
                <a16:creationId xmlns:a16="http://schemas.microsoft.com/office/drawing/2014/main" id="{656D3EA9-4F55-10AD-1673-C281F8793155}"/>
              </a:ext>
            </a:extLst>
          </p:cNvPr>
          <p:cNvSpPr txBox="1"/>
          <p:nvPr/>
        </p:nvSpPr>
        <p:spPr>
          <a:xfrm>
            <a:off x="3474071" y="4545933"/>
            <a:ext cx="244169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 easy to roll back</a:t>
            </a:r>
          </a:p>
        </p:txBody>
      </p: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8755F927-3C9C-0561-E602-62EA8282C57E}"/>
              </a:ext>
            </a:extLst>
          </p:cNvPr>
          <p:cNvSpPr/>
          <p:nvPr/>
        </p:nvSpPr>
        <p:spPr>
          <a:xfrm>
            <a:off x="2499610" y="579270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6" name="TextBox 75">
            <a:extLst>
              <a:ext uri="{FF2B5EF4-FFF2-40B4-BE49-F238E27FC236}">
                <a16:creationId xmlns:a16="http://schemas.microsoft.com/office/drawing/2014/main" id="{C81E526C-2E18-7DC9-6238-D9C7961CC5B1}"/>
              </a:ext>
            </a:extLst>
          </p:cNvPr>
          <p:cNvSpPr txBox="1"/>
          <p:nvPr/>
        </p:nvSpPr>
        <p:spPr>
          <a:xfrm>
            <a:off x="3183628" y="135036"/>
            <a:ext cx="311976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Knowledge Checkpoint</a:t>
            </a:r>
          </a:p>
        </p:txBody>
      </p:sp>
      <p:sp>
        <p:nvSpPr>
          <p:cNvPr id="80" name="TextBox 79">
            <a:extLst>
              <a:ext uri="{FF2B5EF4-FFF2-40B4-BE49-F238E27FC236}">
                <a16:creationId xmlns:a16="http://schemas.microsoft.com/office/drawing/2014/main" id="{8BF545F4-9FF3-BF1F-B1DF-391860FBFC72}"/>
              </a:ext>
            </a:extLst>
          </p:cNvPr>
          <p:cNvSpPr txBox="1"/>
          <p:nvPr/>
        </p:nvSpPr>
        <p:spPr>
          <a:xfrm>
            <a:off x="426071" y="6435377"/>
            <a:ext cx="60960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0" i="0">
                <a:effectLst/>
                <a:latin typeface="ui-monospace"/>
              </a:rPr>
              <a:t>markdown file </a:t>
            </a:r>
            <a:r>
              <a:rPr lang="en-US" b="0" i="0">
                <a:effectLst/>
                <a:latin typeface="ui-sans-serif"/>
              </a:rPr>
              <a:t>+ </a:t>
            </a:r>
            <a:r>
              <a:rPr lang="en-US" b="0" i="0">
                <a:effectLst/>
                <a:latin typeface="ui-monospace"/>
              </a:rPr>
              <a:t>git commit</a:t>
            </a:r>
            <a:r>
              <a:rPr lang="en-US" b="0" i="0">
                <a:effectLst/>
                <a:latin typeface="ui-sans-serif"/>
              </a:rPr>
              <a:t> = </a:t>
            </a:r>
            <a:r>
              <a:rPr lang="en-US" b="1" i="0">
                <a:effectLst/>
                <a:latin typeface="ui-sans-serif"/>
              </a:rPr>
              <a:t>Knowledge Checkpoint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7083569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427708-660D-9F90-68C9-9091D4004A8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81470F01-DC29-20B9-3AF0-29A7C85EE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85126" y="957015"/>
            <a:ext cx="5180970" cy="4719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42647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FA3FC8D-C5C6-2F64-3C3C-7A255F107C1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F4F1E50-F901-AFF7-E5F8-6297C41CC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535000" y="99235"/>
            <a:ext cx="2621364" cy="1132023"/>
          </a:xfrm>
        </p:spPr>
        <p:txBody>
          <a:bodyPr/>
          <a:lstStyle/>
          <a:p>
            <a:r>
              <a:rPr lang="en-US" b="1"/>
              <a:t>Resources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8DE6788-0101-0591-01E2-7AA8179C811A}"/>
              </a:ext>
            </a:extLst>
          </p:cNvPr>
          <p:cNvSpPr txBox="1"/>
          <p:nvPr/>
        </p:nvSpPr>
        <p:spPr>
          <a:xfrm>
            <a:off x="314499" y="6292820"/>
            <a:ext cx="891141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b="1"/>
              <a:t>github.com/lexler/Talks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/blob/main/</a:t>
            </a:r>
            <a:r>
              <a:rPr lang="en-US" sz="2000" b="1"/>
              <a:t>augmented_coding_patterns_masterclass</a:t>
            </a:r>
            <a:r>
              <a:rPr lang="en-US" sz="2000" b="1">
                <a:solidFill>
                  <a:schemeClr val="tx1">
                    <a:lumMod val="50000"/>
                    <a:lumOff val="50000"/>
                  </a:schemeClr>
                </a:solidFill>
              </a:rPr>
              <a:t>.md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C44245C-430E-CF5F-1D2A-F6A64A9C7C55}"/>
              </a:ext>
            </a:extLst>
          </p:cNvPr>
          <p:cNvSpPr txBox="1"/>
          <p:nvPr/>
        </p:nvSpPr>
        <p:spPr>
          <a:xfrm>
            <a:off x="1710689" y="4351544"/>
            <a:ext cx="2613216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dirty="0">
                <a:latin typeface="Ink Free" panose="020F0502020204030204" pitchFamily="34" charset="0"/>
                <a:ea typeface="Heiti TC Medium" pitchFamily="2" charset="-128"/>
              </a:rPr>
              <a:t>Lots of patterns!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2A86051-9039-123B-D14C-4929AA8F1308}"/>
              </a:ext>
            </a:extLst>
          </p:cNvPr>
          <p:cNvSpPr txBox="1"/>
          <p:nvPr/>
        </p:nvSpPr>
        <p:spPr>
          <a:xfrm>
            <a:off x="349029" y="5180465"/>
            <a:ext cx="5029479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Don’t panic! </a:t>
            </a:r>
          </a:p>
          <a:p>
            <a:pPr algn="ctr"/>
            <a:r>
              <a:rPr lang="en-US" sz="2000" dirty="0">
                <a:latin typeface="Ink Free" panose="020F0502020204030204" pitchFamily="34" charset="0"/>
                <a:ea typeface="Heiti TC Medium" pitchFamily="2" charset="-128"/>
              </a:rPr>
              <a:t>They are all written down in the resources.</a:t>
            </a:r>
            <a:endParaRPr lang="en-US" sz="2000"/>
          </a:p>
        </p:txBody>
      </p:sp>
      <p:pic>
        <p:nvPicPr>
          <p:cNvPr id="4" name="Picture 3" descr="A group of colorful squares&#10;&#10;AI-generated content may be incorrect.">
            <a:extLst>
              <a:ext uri="{FF2B5EF4-FFF2-40B4-BE49-F238E27FC236}">
                <a16:creationId xmlns:a16="http://schemas.microsoft.com/office/drawing/2014/main" id="{8DB0C1C0-D30A-4B4E-DD72-A19764D1AD6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58579" y="1431313"/>
            <a:ext cx="2784726" cy="274877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0F4B8E6-E8CE-1A39-AA4A-F851C5CC2D51}"/>
              </a:ext>
            </a:extLst>
          </p:cNvPr>
          <p:cNvSpPr txBox="1"/>
          <p:nvPr/>
        </p:nvSpPr>
        <p:spPr>
          <a:xfrm>
            <a:off x="1762705" y="1722130"/>
            <a:ext cx="2153154" cy="221599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800" b="1">
                <a:ln w="28575">
                  <a:solidFill>
                    <a:schemeClr val="tx1">
                      <a:lumMod val="50000"/>
                      <a:lumOff val="50000"/>
                    </a:schemeClr>
                  </a:solidFill>
                </a:ln>
                <a:solidFill>
                  <a:schemeClr val="bg1"/>
                </a:solidFill>
                <a:latin typeface="Helvetica" pitchFamily="2" charset="0"/>
              </a:rPr>
              <a:t>32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715282F-8842-3808-F8A3-4F19917B91F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576371"/>
            <a:ext cx="5705257" cy="57052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9779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7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9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/>
      <p:bldP spid="9" grpId="0"/>
    </p:bld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89A470-44A9-4652-158B-39A2A2A4169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0">
            <a:extLst>
              <a:ext uri="{FF2B5EF4-FFF2-40B4-BE49-F238E27FC236}">
                <a16:creationId xmlns:a16="http://schemas.microsoft.com/office/drawing/2014/main" id="{27313C25-69A4-E535-6566-2BD5C7825AF7}"/>
              </a:ext>
            </a:extLst>
          </p:cNvPr>
          <p:cNvSpPr txBox="1"/>
          <p:nvPr/>
        </p:nvSpPr>
        <p:spPr>
          <a:xfrm>
            <a:off x="625566" y="4569242"/>
            <a:ext cx="117852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b="1"/>
              <a:t>30 mins</a:t>
            </a: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BE74DFA3-97DC-BA89-7929-E318025C84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1062" y="1858399"/>
            <a:ext cx="1373032" cy="2059548"/>
          </a:xfrm>
          <a:prstGeom prst="rect">
            <a:avLst/>
          </a:prstGeom>
        </p:spPr>
      </p:pic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61575E3-7CDF-5401-3A19-0BE47057B9DF}"/>
              </a:ext>
            </a:extLst>
          </p:cNvPr>
          <p:cNvSpPr/>
          <p:nvPr/>
        </p:nvSpPr>
        <p:spPr>
          <a:xfrm>
            <a:off x="7548053" y="3671455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2</a:t>
            </a:r>
          </a:p>
        </p:txBody>
      </p:sp>
      <p:cxnSp>
        <p:nvCxnSpPr>
          <p:cNvPr id="16" name="Straight Arrow Connector 15">
            <a:extLst>
              <a:ext uri="{FF2B5EF4-FFF2-40B4-BE49-F238E27FC236}">
                <a16:creationId xmlns:a16="http://schemas.microsoft.com/office/drawing/2014/main" id="{D834B22C-B5C7-C8EE-0E1B-5C56FE4F375F}"/>
              </a:ext>
            </a:extLst>
          </p:cNvPr>
          <p:cNvCxnSpPr>
            <a:cxnSpLocks/>
            <a:stCxn id="8" idx="3"/>
            <a:endCxn id="4" idx="1"/>
          </p:cNvCxnSpPr>
          <p:nvPr/>
        </p:nvCxnSpPr>
        <p:spPr>
          <a:xfrm>
            <a:off x="2086639" y="4073292"/>
            <a:ext cx="631856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2" name="Picture 41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2D6881CE-65A5-F4BD-5ED6-709E5A5FF5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5" y="3516210"/>
            <a:ext cx="902801" cy="1059055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5FA52F4F-6086-1E25-5A75-6270EDCBFF1E}"/>
              </a:ext>
            </a:extLst>
          </p:cNvPr>
          <p:cNvSpPr/>
          <p:nvPr/>
        </p:nvSpPr>
        <p:spPr>
          <a:xfrm>
            <a:off x="257837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plan</a:t>
            </a:r>
            <a:br>
              <a:rPr lang="en-US" sz="2400">
                <a:solidFill>
                  <a:schemeClr val="tx1"/>
                </a:solidFill>
              </a:rPr>
            </a:br>
            <a:r>
              <a:rPr lang="en-US" sz="2400">
                <a:solidFill>
                  <a:schemeClr val="tx1"/>
                </a:solidFill>
              </a:rPr>
              <a:t>feature</a:t>
            </a:r>
          </a:p>
        </p:txBody>
      </p:sp>
      <p:sp>
        <p:nvSpPr>
          <p:cNvPr id="4" name="Rounded Rectangle 3">
            <a:extLst>
              <a:ext uri="{FF2B5EF4-FFF2-40B4-BE49-F238E27FC236}">
                <a16:creationId xmlns:a16="http://schemas.microsoft.com/office/drawing/2014/main" id="{23A40EE3-97EB-9694-C5E5-6F632DEA5958}"/>
              </a:ext>
            </a:extLst>
          </p:cNvPr>
          <p:cNvSpPr/>
          <p:nvPr/>
        </p:nvSpPr>
        <p:spPr>
          <a:xfrm>
            <a:off x="2718495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save in markdown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632BA25-FED3-CD5E-B16E-BAD5CFEF5066}"/>
              </a:ext>
            </a:extLst>
          </p:cNvPr>
          <p:cNvSpPr txBox="1"/>
          <p:nvPr/>
        </p:nvSpPr>
        <p:spPr>
          <a:xfrm>
            <a:off x="2630479" y="2109711"/>
            <a:ext cx="113043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project.md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50E4C756-C0FC-1B5E-4E0C-FC65A96E8A99}"/>
              </a:ext>
            </a:extLst>
          </p:cNvPr>
          <p:cNvSpPr/>
          <p:nvPr/>
        </p:nvSpPr>
        <p:spPr>
          <a:xfrm>
            <a:off x="2797622" y="2401968"/>
            <a:ext cx="796152" cy="1047432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23DB66D1-BBFC-C09A-D411-F5630DC25425}"/>
              </a:ext>
            </a:extLst>
          </p:cNvPr>
          <p:cNvSpPr/>
          <p:nvPr/>
        </p:nvSpPr>
        <p:spPr>
          <a:xfrm>
            <a:off x="5097961" y="3666837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git commit</a:t>
            </a:r>
          </a:p>
        </p:txBody>
      </p:sp>
      <p:cxnSp>
        <p:nvCxnSpPr>
          <p:cNvPr id="17" name="Straight Arrow Connector 16">
            <a:extLst>
              <a:ext uri="{FF2B5EF4-FFF2-40B4-BE49-F238E27FC236}">
                <a16:creationId xmlns:a16="http://schemas.microsoft.com/office/drawing/2014/main" id="{3FEEF87D-848A-5B09-9659-FD92257278C3}"/>
              </a:ext>
            </a:extLst>
          </p:cNvPr>
          <p:cNvCxnSpPr>
            <a:cxnSpLocks/>
            <a:stCxn id="4" idx="3"/>
            <a:endCxn id="15" idx="1"/>
          </p:cNvCxnSpPr>
          <p:nvPr/>
        </p:nvCxnSpPr>
        <p:spPr>
          <a:xfrm>
            <a:off x="4547297" y="4073292"/>
            <a:ext cx="550664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>
            <a:extLst>
              <a:ext uri="{FF2B5EF4-FFF2-40B4-BE49-F238E27FC236}">
                <a16:creationId xmlns:a16="http://schemas.microsoft.com/office/drawing/2014/main" id="{BF5C8E17-8416-1D99-75B5-15933018F956}"/>
              </a:ext>
            </a:extLst>
          </p:cNvPr>
          <p:cNvCxnSpPr>
            <a:cxnSpLocks/>
            <a:stCxn id="15" idx="3"/>
            <a:endCxn id="14" idx="1"/>
          </p:cNvCxnSpPr>
          <p:nvPr/>
        </p:nvCxnSpPr>
        <p:spPr>
          <a:xfrm>
            <a:off x="6926763" y="4073292"/>
            <a:ext cx="6212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Rounded Rectangle 72">
            <a:extLst>
              <a:ext uri="{FF2B5EF4-FFF2-40B4-BE49-F238E27FC236}">
                <a16:creationId xmlns:a16="http://schemas.microsoft.com/office/drawing/2014/main" id="{A8A64777-E1D7-7102-8EE9-9D8AA233F1E7}"/>
              </a:ext>
            </a:extLst>
          </p:cNvPr>
          <p:cNvSpPr/>
          <p:nvPr/>
        </p:nvSpPr>
        <p:spPr>
          <a:xfrm>
            <a:off x="2516471" y="1401306"/>
            <a:ext cx="4612316" cy="3754382"/>
          </a:xfrm>
          <a:prstGeom prst="roundRect">
            <a:avLst>
              <a:gd name="adj" fmla="val 5651"/>
            </a:avLst>
          </a:prstGeom>
          <a:noFill/>
          <a:ln w="38100">
            <a:solidFill>
              <a:srgbClr val="00B05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0E1743F-40A7-05A7-6A0D-54412CF9CA7E}"/>
              </a:ext>
            </a:extLst>
          </p:cNvPr>
          <p:cNvSpPr txBox="1"/>
          <p:nvPr/>
        </p:nvSpPr>
        <p:spPr>
          <a:xfrm>
            <a:off x="257837" y="210771"/>
            <a:ext cx="11676325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/>
              <a:t>Parallel Implementations</a:t>
            </a:r>
          </a:p>
        </p:txBody>
      </p: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22389161-ED57-B870-8967-3D0273D2F6F4}"/>
              </a:ext>
            </a:extLst>
          </p:cNvPr>
          <p:cNvSpPr/>
          <p:nvPr/>
        </p:nvSpPr>
        <p:spPr>
          <a:xfrm>
            <a:off x="7548053" y="5187228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3</a:t>
            </a:r>
          </a:p>
        </p:txBody>
      </p:sp>
      <p:sp>
        <p:nvSpPr>
          <p:cNvPr id="13" name="Rounded Rectangle 12">
            <a:extLst>
              <a:ext uri="{FF2B5EF4-FFF2-40B4-BE49-F238E27FC236}">
                <a16:creationId xmlns:a16="http://schemas.microsoft.com/office/drawing/2014/main" id="{38BFD70B-5A14-2BCF-1C3F-66BDBC2925AB}"/>
              </a:ext>
            </a:extLst>
          </p:cNvPr>
          <p:cNvSpPr/>
          <p:nvPr/>
        </p:nvSpPr>
        <p:spPr>
          <a:xfrm>
            <a:off x="7602213" y="2155682"/>
            <a:ext cx="1828802" cy="803673"/>
          </a:xfrm>
          <a:custGeom>
            <a:avLst/>
            <a:gdLst>
              <a:gd name="csX0" fmla="*/ 0 w 1828802"/>
              <a:gd name="csY0" fmla="*/ 133948 h 803673"/>
              <a:gd name="csX1" fmla="*/ 133948 w 1828802"/>
              <a:gd name="csY1" fmla="*/ 0 h 803673"/>
              <a:gd name="csX2" fmla="*/ 1694854 w 1828802"/>
              <a:gd name="csY2" fmla="*/ 0 h 803673"/>
              <a:gd name="csX3" fmla="*/ 1828802 w 1828802"/>
              <a:gd name="csY3" fmla="*/ 133948 h 803673"/>
              <a:gd name="csX4" fmla="*/ 1828802 w 1828802"/>
              <a:gd name="csY4" fmla="*/ 669725 h 803673"/>
              <a:gd name="csX5" fmla="*/ 1694854 w 1828802"/>
              <a:gd name="csY5" fmla="*/ 803673 h 803673"/>
              <a:gd name="csX6" fmla="*/ 133948 w 1828802"/>
              <a:gd name="csY6" fmla="*/ 803673 h 803673"/>
              <a:gd name="csX7" fmla="*/ 0 w 1828802"/>
              <a:gd name="csY7" fmla="*/ 669725 h 803673"/>
              <a:gd name="csX8" fmla="*/ 0 w 1828802"/>
              <a:gd name="csY8" fmla="*/ 133948 h 803673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03673" extrusionOk="0">
                <a:moveTo>
                  <a:pt x="0" y="133948"/>
                </a:moveTo>
                <a:cubicBezTo>
                  <a:pt x="-4166" y="59345"/>
                  <a:pt x="64719" y="11601"/>
                  <a:pt x="133948" y="0"/>
                </a:cubicBezTo>
                <a:cubicBezTo>
                  <a:pt x="511656" y="-13926"/>
                  <a:pt x="1516158" y="-101093"/>
                  <a:pt x="1694854" y="0"/>
                </a:cubicBezTo>
                <a:cubicBezTo>
                  <a:pt x="1766381" y="-531"/>
                  <a:pt x="1831385" y="69968"/>
                  <a:pt x="1828802" y="133948"/>
                </a:cubicBezTo>
                <a:cubicBezTo>
                  <a:pt x="1850686" y="271218"/>
                  <a:pt x="1826683" y="516291"/>
                  <a:pt x="1828802" y="669725"/>
                </a:cubicBezTo>
                <a:cubicBezTo>
                  <a:pt x="1827635" y="755611"/>
                  <a:pt x="1770102" y="805214"/>
                  <a:pt x="1694854" y="803673"/>
                </a:cubicBezTo>
                <a:cubicBezTo>
                  <a:pt x="1533924" y="926832"/>
                  <a:pt x="386053" y="725707"/>
                  <a:pt x="133948" y="803673"/>
                </a:cubicBezTo>
                <a:cubicBezTo>
                  <a:pt x="63059" y="816653"/>
                  <a:pt x="-2389" y="731055"/>
                  <a:pt x="0" y="669725"/>
                </a:cubicBezTo>
                <a:cubicBezTo>
                  <a:pt x="2356" y="492574"/>
                  <a:pt x="11901" y="358915"/>
                  <a:pt x="0" y="13394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branch 1</a:t>
            </a:r>
          </a:p>
        </p:txBody>
      </p:sp>
      <p:pic>
        <p:nvPicPr>
          <p:cNvPr id="18" name="Picture 17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B410660C-42A6-F2E2-75BB-C8DD715F872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1960427"/>
            <a:ext cx="902801" cy="1059055"/>
          </a:xfrm>
          <a:prstGeom prst="rect">
            <a:avLst/>
          </a:prstGeom>
        </p:spPr>
      </p:pic>
      <p:pic>
        <p:nvPicPr>
          <p:cNvPr id="19" name="Picture 18" descr="A stick figure with a computer&#10;&#10;AI-generated content may be incorrect.">
            <a:extLst>
              <a:ext uri="{FF2B5EF4-FFF2-40B4-BE49-F238E27FC236}">
                <a16:creationId xmlns:a16="http://schemas.microsoft.com/office/drawing/2014/main" id="{018725F4-BA33-3F4A-3D33-698314B8087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60926" y="5013330"/>
            <a:ext cx="902801" cy="1059055"/>
          </a:xfrm>
          <a:prstGeom prst="rect">
            <a:avLst/>
          </a:prstGeom>
        </p:spPr>
      </p:pic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8A2287D9-28F6-353C-57D0-0902ABD2C2CB}"/>
              </a:ext>
            </a:extLst>
          </p:cNvPr>
          <p:cNvCxnSpPr>
            <a:cxnSpLocks/>
            <a:stCxn id="15" idx="3"/>
            <a:endCxn id="13" idx="1"/>
          </p:cNvCxnSpPr>
          <p:nvPr/>
        </p:nvCxnSpPr>
        <p:spPr>
          <a:xfrm flipV="1">
            <a:off x="6926763" y="2557519"/>
            <a:ext cx="67545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Straight Arrow Connector 25">
            <a:extLst>
              <a:ext uri="{FF2B5EF4-FFF2-40B4-BE49-F238E27FC236}">
                <a16:creationId xmlns:a16="http://schemas.microsoft.com/office/drawing/2014/main" id="{8695F0D7-34A3-1F84-1FB4-4B930272A112}"/>
              </a:ext>
            </a:extLst>
          </p:cNvPr>
          <p:cNvCxnSpPr>
            <a:cxnSpLocks/>
            <a:stCxn id="15" idx="3"/>
            <a:endCxn id="10" idx="1"/>
          </p:cNvCxnSpPr>
          <p:nvPr/>
        </p:nvCxnSpPr>
        <p:spPr>
          <a:xfrm>
            <a:off x="6926763" y="4073292"/>
            <a:ext cx="621290" cy="1515773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0DDC7535-83A8-B96B-4FA6-AACFAC8C3FD6}"/>
              </a:ext>
            </a:extLst>
          </p:cNvPr>
          <p:cNvSpPr txBox="1"/>
          <p:nvPr/>
        </p:nvSpPr>
        <p:spPr>
          <a:xfrm>
            <a:off x="7478782" y="1002034"/>
            <a:ext cx="2643672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latin typeface="Fira Code" pitchFamily="49" charset="0"/>
                <a:ea typeface="Fira Code" pitchFamily="49" charset="0"/>
                <a:cs typeface="Fira Code" pitchFamily="49" charset="0"/>
              </a:rPr>
              <a:t>git worktrees</a:t>
            </a:r>
          </a:p>
        </p:txBody>
      </p:sp>
      <p:pic>
        <p:nvPicPr>
          <p:cNvPr id="43" name="Picture 42" descr="A black and white cross&#10;&#10;AI-generated content may be incorrect.">
            <a:extLst>
              <a:ext uri="{FF2B5EF4-FFF2-40B4-BE49-F238E27FC236}">
                <a16:creationId xmlns:a16="http://schemas.microsoft.com/office/drawing/2014/main" id="{79E80218-CF5C-518A-ADFF-D054A733CD8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673738" y="2273724"/>
            <a:ext cx="450725" cy="432462"/>
          </a:xfrm>
          <a:prstGeom prst="rect">
            <a:avLst/>
          </a:prstGeom>
        </p:spPr>
      </p:pic>
      <p:sp>
        <p:nvSpPr>
          <p:cNvPr id="44" name="TextBox 43">
            <a:extLst>
              <a:ext uri="{FF2B5EF4-FFF2-40B4-BE49-F238E27FC236}">
                <a16:creationId xmlns:a16="http://schemas.microsoft.com/office/drawing/2014/main" id="{2175915B-A516-F28F-2C25-632C076BDE9E}"/>
              </a:ext>
            </a:extLst>
          </p:cNvPr>
          <p:cNvSpPr txBox="1"/>
          <p:nvPr/>
        </p:nvSpPr>
        <p:spPr>
          <a:xfrm>
            <a:off x="10999428" y="4432161"/>
            <a:ext cx="958917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use bits </a:t>
            </a:r>
          </a:p>
          <a:p>
            <a:r>
              <a:rPr lang="en-US"/>
              <a:t>of both</a:t>
            </a:r>
          </a:p>
        </p:txBody>
      </p:sp>
      <p:sp>
        <p:nvSpPr>
          <p:cNvPr id="45" name="Right Brace 44">
            <a:extLst>
              <a:ext uri="{FF2B5EF4-FFF2-40B4-BE49-F238E27FC236}">
                <a16:creationId xmlns:a16="http://schemas.microsoft.com/office/drawing/2014/main" id="{FB6E4817-6FFD-A6F8-A92B-A9D77B7BD4D5}"/>
              </a:ext>
            </a:extLst>
          </p:cNvPr>
          <p:cNvSpPr/>
          <p:nvPr/>
        </p:nvSpPr>
        <p:spPr>
          <a:xfrm>
            <a:off x="10729977" y="3473497"/>
            <a:ext cx="338249" cy="2598888"/>
          </a:xfrm>
          <a:prstGeom prst="rightBrace">
            <a:avLst/>
          </a:prstGeom>
          <a:noFill/>
          <a:ln w="12700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9" name="Picture 48" descr="A black and white drawing of a stopwatch&#10;&#10;AI-generated content may be incorrect.">
            <a:extLst>
              <a:ext uri="{FF2B5EF4-FFF2-40B4-BE49-F238E27FC236}">
                <a16:creationId xmlns:a16="http://schemas.microsoft.com/office/drawing/2014/main" id="{DF7D28C1-54F3-04F7-F15E-CCA7CD9AD1A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09468" y="4193527"/>
            <a:ext cx="504979" cy="5618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D5F340CB-B7F9-B937-7D1C-4F4A935E6627}"/>
              </a:ext>
            </a:extLst>
          </p:cNvPr>
          <p:cNvSpPr txBox="1"/>
          <p:nvPr/>
        </p:nvSpPr>
        <p:spPr>
          <a:xfrm>
            <a:off x="3713704" y="2109711"/>
            <a:ext cx="846707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200">
                <a:latin typeface="Fira Code" pitchFamily="49" charset="0"/>
                <a:ea typeface="Fira Code" pitchFamily="49" charset="0"/>
                <a:cs typeface="Fira Code" pitchFamily="49" charset="0"/>
              </a:rPr>
              <a:t>todo.md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2B9F48D-858B-1E1F-B4A0-2D19E5CDCE19}"/>
              </a:ext>
            </a:extLst>
          </p:cNvPr>
          <p:cNvSpPr/>
          <p:nvPr/>
        </p:nvSpPr>
        <p:spPr>
          <a:xfrm>
            <a:off x="3764258" y="2393262"/>
            <a:ext cx="783039" cy="1056137"/>
          </a:xfrm>
          <a:prstGeom prst="roundRect">
            <a:avLst>
              <a:gd name="adj" fmla="val 9104"/>
            </a:avLst>
          </a:prstGeom>
          <a:noFill/>
          <a:ln w="28575">
            <a:solidFill>
              <a:schemeClr val="tx1">
                <a:lumMod val="50000"/>
                <a:lumOff val="50000"/>
              </a:schemeClr>
            </a:solidFill>
            <a:extLst>
              <a:ext uri="{C807C97D-BFC1-408E-A445-0C87EB9F89A2}">
                <ask:lineSketchStyleProps xmlns:ask="http://schemas.microsoft.com/office/drawing/2018/sketchyshapes" sd="1219033472">
                  <a:custGeom>
                    <a:avLst/>
                    <a:gdLst>
                      <a:gd name="connsiteX0" fmla="*/ 0 w 998291"/>
                      <a:gd name="connsiteY0" fmla="*/ 90884 h 1367406"/>
                      <a:gd name="connsiteX1" fmla="*/ 90884 w 998291"/>
                      <a:gd name="connsiteY1" fmla="*/ 0 h 1367406"/>
                      <a:gd name="connsiteX2" fmla="*/ 515476 w 998291"/>
                      <a:gd name="connsiteY2" fmla="*/ 0 h 1367406"/>
                      <a:gd name="connsiteX3" fmla="*/ 907407 w 998291"/>
                      <a:gd name="connsiteY3" fmla="*/ 0 h 1367406"/>
                      <a:gd name="connsiteX4" fmla="*/ 998291 w 998291"/>
                      <a:gd name="connsiteY4" fmla="*/ 90884 h 1367406"/>
                      <a:gd name="connsiteX5" fmla="*/ 998291 w 998291"/>
                      <a:gd name="connsiteY5" fmla="*/ 659990 h 1367406"/>
                      <a:gd name="connsiteX6" fmla="*/ 998291 w 998291"/>
                      <a:gd name="connsiteY6" fmla="*/ 1276522 h 1367406"/>
                      <a:gd name="connsiteX7" fmla="*/ 907407 w 998291"/>
                      <a:gd name="connsiteY7" fmla="*/ 1367406 h 1367406"/>
                      <a:gd name="connsiteX8" fmla="*/ 515476 w 998291"/>
                      <a:gd name="connsiteY8" fmla="*/ 1367406 h 1367406"/>
                      <a:gd name="connsiteX9" fmla="*/ 90884 w 998291"/>
                      <a:gd name="connsiteY9" fmla="*/ 1367406 h 1367406"/>
                      <a:gd name="connsiteX10" fmla="*/ 0 w 998291"/>
                      <a:gd name="connsiteY10" fmla="*/ 1276522 h 1367406"/>
                      <a:gd name="connsiteX11" fmla="*/ 0 w 998291"/>
                      <a:gd name="connsiteY11" fmla="*/ 719272 h 1367406"/>
                      <a:gd name="connsiteX12" fmla="*/ 0 w 998291"/>
                      <a:gd name="connsiteY12" fmla="*/ 90884 h 1367406"/>
                    </a:gdLst>
                    <a:ahLst/>
                    <a:cxnLst>
                      <a:cxn ang="0">
                        <a:pos x="connsiteX0" y="connsiteY0"/>
                      </a:cxn>
                      <a:cxn ang="0">
                        <a:pos x="connsiteX1" y="connsiteY1"/>
                      </a:cxn>
                      <a:cxn ang="0">
                        <a:pos x="connsiteX2" y="connsiteY2"/>
                      </a:cxn>
                      <a:cxn ang="0">
                        <a:pos x="connsiteX3" y="connsiteY3"/>
                      </a:cxn>
                      <a:cxn ang="0">
                        <a:pos x="connsiteX4" y="connsiteY4"/>
                      </a:cxn>
                      <a:cxn ang="0">
                        <a:pos x="connsiteX5" y="connsiteY5"/>
                      </a:cxn>
                      <a:cxn ang="0">
                        <a:pos x="connsiteX6" y="connsiteY6"/>
                      </a:cxn>
                      <a:cxn ang="0">
                        <a:pos x="connsiteX7" y="connsiteY7"/>
                      </a:cxn>
                      <a:cxn ang="0">
                        <a:pos x="connsiteX8" y="connsiteY8"/>
                      </a:cxn>
                      <a:cxn ang="0">
                        <a:pos x="connsiteX9" y="connsiteY9"/>
                      </a:cxn>
                      <a:cxn ang="0">
                        <a:pos x="connsiteX10" y="connsiteY10"/>
                      </a:cxn>
                      <a:cxn ang="0">
                        <a:pos x="connsiteX11" y="connsiteY11"/>
                      </a:cxn>
                      <a:cxn ang="0">
                        <a:pos x="connsiteX12" y="connsiteY12"/>
                      </a:cxn>
                    </a:cxnLst>
                    <a:rect l="l" t="t" r="r" b="b"/>
                    <a:pathLst>
                      <a:path w="998291" h="1367406" extrusionOk="0">
                        <a:moveTo>
                          <a:pt x="0" y="90884"/>
                        </a:moveTo>
                        <a:cubicBezTo>
                          <a:pt x="-8898" y="35202"/>
                          <a:pt x="34742" y="2232"/>
                          <a:pt x="90884" y="0"/>
                        </a:cubicBezTo>
                        <a:cubicBezTo>
                          <a:pt x="219705" y="-33643"/>
                          <a:pt x="352849" y="24645"/>
                          <a:pt x="515476" y="0"/>
                        </a:cubicBezTo>
                        <a:cubicBezTo>
                          <a:pt x="678103" y="-24645"/>
                          <a:pt x="775861" y="34792"/>
                          <a:pt x="907407" y="0"/>
                        </a:cubicBezTo>
                        <a:cubicBezTo>
                          <a:pt x="947285" y="-5644"/>
                          <a:pt x="1003708" y="43278"/>
                          <a:pt x="998291" y="90884"/>
                        </a:cubicBezTo>
                        <a:cubicBezTo>
                          <a:pt x="1057561" y="208398"/>
                          <a:pt x="939557" y="546039"/>
                          <a:pt x="998291" y="659990"/>
                        </a:cubicBezTo>
                        <a:cubicBezTo>
                          <a:pt x="1057025" y="773941"/>
                          <a:pt x="980424" y="1009464"/>
                          <a:pt x="998291" y="1276522"/>
                        </a:cubicBezTo>
                        <a:cubicBezTo>
                          <a:pt x="997730" y="1321366"/>
                          <a:pt x="956778" y="1368550"/>
                          <a:pt x="907407" y="1367406"/>
                        </a:cubicBezTo>
                        <a:cubicBezTo>
                          <a:pt x="739103" y="1395719"/>
                          <a:pt x="617165" y="1341822"/>
                          <a:pt x="515476" y="1367406"/>
                        </a:cubicBezTo>
                        <a:cubicBezTo>
                          <a:pt x="413787" y="1392990"/>
                          <a:pt x="237313" y="1333118"/>
                          <a:pt x="90884" y="1367406"/>
                        </a:cubicBezTo>
                        <a:cubicBezTo>
                          <a:pt x="46657" y="1376289"/>
                          <a:pt x="1418" y="1341403"/>
                          <a:pt x="0" y="1276522"/>
                        </a:cubicBezTo>
                        <a:cubicBezTo>
                          <a:pt x="-33763" y="1078142"/>
                          <a:pt x="9494" y="945712"/>
                          <a:pt x="0" y="719272"/>
                        </a:cubicBezTo>
                        <a:cubicBezTo>
                          <a:pt x="-9494" y="492832"/>
                          <a:pt x="58488" y="240897"/>
                          <a:pt x="0" y="90884"/>
                        </a:cubicBezTo>
                        <a:close/>
                      </a:path>
                    </a:pathLst>
                  </a:custGeom>
                  <ask:type>
                    <ask:lineSketchNone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494382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8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9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5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8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3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6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5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59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4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69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0" fill="hold">
                      <p:stCondLst>
                        <p:cond delay="indefinite"/>
                      </p:stCondLst>
                      <p:childTnLst>
                        <p:par>
                          <p:cTn id="71" fill="hold">
                            <p:stCondLst>
                              <p:cond delay="0"/>
                            </p:stCondLst>
                            <p:childTnLst>
                              <p:par>
                                <p:cTn id="72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5" grpId="0"/>
      <p:bldP spid="6" grpId="0" animBg="1"/>
      <p:bldP spid="73" grpId="0" animBg="1"/>
      <p:bldP spid="10" grpId="0" animBg="1"/>
      <p:bldP spid="13" grpId="0" animBg="1"/>
      <p:bldP spid="35" grpId="0"/>
      <p:bldP spid="44" grpId="0"/>
      <p:bldP spid="45" grpId="0" animBg="1"/>
      <p:bldP spid="3" grpId="0"/>
      <p:bldP spid="9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BA22397-ECAC-B8A1-0AA4-523C8A8B494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game&#10;&#10;AI-generated content may be incorrect.">
            <a:extLst>
              <a:ext uri="{FF2B5EF4-FFF2-40B4-BE49-F238E27FC236}">
                <a16:creationId xmlns:a16="http://schemas.microsoft.com/office/drawing/2014/main" id="{B16E6BC4-1C4E-EA63-B891-F6824030B00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3640" y="1075764"/>
            <a:ext cx="3658772" cy="3748131"/>
          </a:xfrm>
          <a:prstGeom prst="rect">
            <a:avLst/>
          </a:prstGeom>
        </p:spPr>
      </p:pic>
      <p:pic>
        <p:nvPicPr>
          <p:cNvPr id="5" name="Picture 4" descr="A screenshot of a computer game&#10;&#10;AI-generated content may be incorrect.">
            <a:extLst>
              <a:ext uri="{FF2B5EF4-FFF2-40B4-BE49-F238E27FC236}">
                <a16:creationId xmlns:a16="http://schemas.microsoft.com/office/drawing/2014/main" id="{EF054A37-975C-B38D-2227-F8F5AB6630B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38602" y="1075763"/>
            <a:ext cx="4114796" cy="3748131"/>
          </a:xfrm>
          <a:prstGeom prst="rect">
            <a:avLst/>
          </a:prstGeom>
        </p:spPr>
      </p:pic>
      <p:sp>
        <p:nvSpPr>
          <p:cNvPr id="8" name="Rounded Rectangle 7">
            <a:extLst>
              <a:ext uri="{FF2B5EF4-FFF2-40B4-BE49-F238E27FC236}">
                <a16:creationId xmlns:a16="http://schemas.microsoft.com/office/drawing/2014/main" id="{9DC4B206-FC2F-6C10-B2EF-FC7191082113}"/>
              </a:ext>
            </a:extLst>
          </p:cNvPr>
          <p:cNvSpPr/>
          <p:nvPr/>
        </p:nvSpPr>
        <p:spPr>
          <a:xfrm>
            <a:off x="685801" y="2785102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screenshot of a game&#10;&#10;AI-generated content may be incorrect.">
            <a:extLst>
              <a:ext uri="{FF2B5EF4-FFF2-40B4-BE49-F238E27FC236}">
                <a16:creationId xmlns:a16="http://schemas.microsoft.com/office/drawing/2014/main" id="{A6A0B680-3A55-1A99-228B-CDE09EBAA14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408959" y="1075762"/>
            <a:ext cx="3316208" cy="3748131"/>
          </a:xfrm>
          <a:prstGeom prst="rect">
            <a:avLst/>
          </a:prstGeom>
        </p:spPr>
      </p:pic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02D71590-57A2-08E9-3484-31B5F104F91B}"/>
              </a:ext>
            </a:extLst>
          </p:cNvPr>
          <p:cNvSpPr/>
          <p:nvPr/>
        </p:nvSpPr>
        <p:spPr>
          <a:xfrm>
            <a:off x="8787352" y="3963179"/>
            <a:ext cx="452717" cy="424263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1FFBD907-70E3-8226-7D82-A6B98A1E2988}"/>
              </a:ext>
            </a:extLst>
          </p:cNvPr>
          <p:cNvSpPr/>
          <p:nvPr/>
        </p:nvSpPr>
        <p:spPr>
          <a:xfrm>
            <a:off x="4630583" y="3367497"/>
            <a:ext cx="443752" cy="401852"/>
          </a:xfrm>
          <a:prstGeom prst="roundRect">
            <a:avLst>
              <a:gd name="adj" fmla="val 27012"/>
            </a:avLst>
          </a:prstGeom>
          <a:solidFill>
            <a:srgbClr val="FFFF00">
              <a:alpha val="29804"/>
            </a:srgbClr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80727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9" grpId="0" animBg="1"/>
      <p:bldP spid="2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game&#10;&#10;AI-generated content may be incorrect.">
            <a:extLst>
              <a:ext uri="{FF2B5EF4-FFF2-40B4-BE49-F238E27FC236}">
                <a16:creationId xmlns:a16="http://schemas.microsoft.com/office/drawing/2014/main" id="{CA516E0F-D38F-7FF8-30A3-063ED78B40C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96706" y="1186703"/>
            <a:ext cx="3994730" cy="4484594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FA11AF84-7EA2-ECEC-9DF0-D8D3F3F682C9}"/>
              </a:ext>
            </a:extLst>
          </p:cNvPr>
          <p:cNvSpPr txBox="1"/>
          <p:nvPr/>
        </p:nvSpPr>
        <p:spPr>
          <a:xfrm>
            <a:off x="4661192" y="5964702"/>
            <a:ext cx="206575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arrows + movement</a:t>
            </a:r>
          </a:p>
        </p:txBody>
      </p:sp>
    </p:spTree>
    <p:extLst>
      <p:ext uri="{BB962C8B-B14F-4D97-AF65-F5344CB8AC3E}">
        <p14:creationId xmlns:p14="http://schemas.microsoft.com/office/powerpoint/2010/main" val="2010959126"/>
      </p:ext>
    </p:extLst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DEA1565-8600-455C-A5F0-D6CAA92B5AB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9266FA6-6AAF-7477-7CBF-784228700142}"/>
              </a:ext>
            </a:extLst>
          </p:cNvPr>
          <p:cNvSpPr txBox="1"/>
          <p:nvPr/>
        </p:nvSpPr>
        <p:spPr>
          <a:xfrm>
            <a:off x="2877509" y="2974657"/>
            <a:ext cx="613482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#13) </a:t>
            </a:r>
            <a:r>
              <a:rPr lang="en-US" sz="4400" dirty="0"/>
              <a:t>Offload Determinism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F4E130E0-D7F7-3A36-5145-105A7D36DAD4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CC8C2F2-366C-4405-3867-ABE96362F433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D5CC0135-F40D-5FAB-7EC8-E09C2D97717C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8E7D1CD2-5ED6-5C33-CF97-8C222A20358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5228529E-244C-1D77-74AB-7B6BAF2F7FF4}"/>
              </a:ext>
            </a:extLst>
          </p:cNvPr>
          <p:cNvSpPr txBox="1"/>
          <p:nvPr/>
        </p:nvSpPr>
        <p:spPr>
          <a:xfrm>
            <a:off x="6850966" y="3767751"/>
            <a:ext cx="4085287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dirty="0"/>
              <a:t>script everything that can be scripted</a:t>
            </a:r>
          </a:p>
        </p:txBody>
      </p:sp>
    </p:spTree>
    <p:extLst>
      <p:ext uri="{BB962C8B-B14F-4D97-AF65-F5344CB8AC3E}">
        <p14:creationId xmlns:p14="http://schemas.microsoft.com/office/powerpoint/2010/main" val="3940914995"/>
      </p:ext>
    </p:extLst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screenshot of a qr code&#10;&#10;AI-generated content may be incorrect.">
            <a:extLst>
              <a:ext uri="{FF2B5EF4-FFF2-40B4-BE49-F238E27FC236}">
                <a16:creationId xmlns:a16="http://schemas.microsoft.com/office/drawing/2014/main" id="{0212B250-D038-B934-A80E-15B1DF2A83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33640" y="260919"/>
            <a:ext cx="5724719" cy="6336162"/>
          </a:xfrm>
          <a:prstGeom prst="rect">
            <a:avLst/>
          </a:prstGeom>
        </p:spPr>
      </p:pic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DF450C5B-5973-B572-5D90-10CE98187873}"/>
              </a:ext>
            </a:extLst>
          </p:cNvPr>
          <p:cNvSpPr/>
          <p:nvPr/>
        </p:nvSpPr>
        <p:spPr>
          <a:xfrm>
            <a:off x="3361766" y="571500"/>
            <a:ext cx="2675964" cy="5230906"/>
          </a:xfrm>
          <a:prstGeom prst="roundRect">
            <a:avLst>
              <a:gd name="adj" fmla="val 2786"/>
            </a:avLst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62785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6698A88-216D-679C-E67B-37DBA0C508B1}"/>
              </a:ext>
            </a:extLst>
          </p:cNvPr>
          <p:cNvSpPr txBox="1"/>
          <p:nvPr/>
        </p:nvSpPr>
        <p:spPr>
          <a:xfrm>
            <a:off x="1774812" y="2564531"/>
            <a:ext cx="848798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“Take a screenshot of the current page using Puppeteer MCP”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49C15DA-E4E6-4DF4-3A4B-B868B47E4CA9}"/>
              </a:ext>
            </a:extLst>
          </p:cNvPr>
          <p:cNvSpPr txBox="1"/>
          <p:nvPr/>
        </p:nvSpPr>
        <p:spPr>
          <a:xfrm rot="18980617">
            <a:off x="3114676" y="1920351"/>
            <a:ext cx="6094878" cy="15696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9600"/>
              <a:t>unreliable</a:t>
            </a:r>
          </a:p>
        </p:txBody>
      </p:sp>
    </p:spTree>
    <p:extLst>
      <p:ext uri="{BB962C8B-B14F-4D97-AF65-F5344CB8AC3E}">
        <p14:creationId xmlns:p14="http://schemas.microsoft.com/office/powerpoint/2010/main" val="421550722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6CFAB66-DEB6-B07F-8243-9C08F23C5EF6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474C2E38-C927-B8DD-9D6E-F2D9EDEC0F21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99B67630-3DB4-1ACE-0BF8-E0B4AD99FB0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69E3D1D-721A-F99C-41D4-F71B23224856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04A6D774-1C6A-4A59-0943-8FA296AFCFDA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62B9EC7C-E423-A5D2-D919-51402B5CCF71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8DA5D4F7-ABF0-A6A3-6AC4-31614A084E0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604729A2-6063-5DF6-7AB7-A8EB30B5F6BE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57A04C7-C839-C06C-5ECA-993962D9CC5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6343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2C2DD5C6-83D3-B4B6-F953-31FB24A3DADC}"/>
              </a:ext>
            </a:extLst>
          </p:cNvPr>
          <p:cNvSpPr/>
          <p:nvPr/>
        </p:nvSpPr>
        <p:spPr>
          <a:xfrm>
            <a:off x="-38700" y="1425891"/>
            <a:ext cx="12269402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96BA9A3F-9293-E181-BA3E-DB903A369421}"/>
              </a:ext>
            </a:extLst>
          </p:cNvPr>
          <p:cNvSpPr/>
          <p:nvPr/>
        </p:nvSpPr>
        <p:spPr>
          <a:xfrm>
            <a:off x="1237719" y="309083"/>
            <a:ext cx="2308638" cy="279824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ounded Rectangle 16">
            <a:extLst>
              <a:ext uri="{FF2B5EF4-FFF2-40B4-BE49-F238E27FC236}">
                <a16:creationId xmlns:a16="http://schemas.microsoft.com/office/drawing/2014/main" id="{6F7051ED-53B4-15F7-A48F-51C6020AE2A2}"/>
              </a:ext>
            </a:extLst>
          </p:cNvPr>
          <p:cNvSpPr/>
          <p:nvPr/>
        </p:nvSpPr>
        <p:spPr>
          <a:xfrm>
            <a:off x="4810419" y="13116"/>
            <a:ext cx="1437981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25" name="Picture 24" descr="A white arrows in a circle&#10;&#10;AI-generated content may be incorrect.">
            <a:extLst>
              <a:ext uri="{FF2B5EF4-FFF2-40B4-BE49-F238E27FC236}">
                <a16:creationId xmlns:a16="http://schemas.microsoft.com/office/drawing/2014/main" id="{130AF8CC-ED31-C92E-63C8-3EE3D8A941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666863" y="4488011"/>
            <a:ext cx="1619938" cy="1787808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</p:spTree>
    <p:extLst>
      <p:ext uri="{BB962C8B-B14F-4D97-AF65-F5344CB8AC3E}">
        <p14:creationId xmlns:p14="http://schemas.microsoft.com/office/powerpoint/2010/main" val="2618611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C050C7-EBC9-EF92-E7B6-4FFA93A7E109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51081C7-1827-0EF4-B9D4-98CD053EB3BF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1C1ABB6B-8688-0EE1-4D9E-EBBE162F45F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A5EBF354-8F29-8906-669A-1840AB05B735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B0C63392-C92A-CB48-2D6E-5ADC75650C7F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E6342867-54B7-8DCF-C70A-B318FA7E43AC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FEE3953-5D0B-3F64-60B6-BBD341DC79D0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9941E218-A66F-D64C-74C3-EDC04F83A0E8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A34609DE-5614-A496-6410-198E6DB4DE1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6566" y="0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44D8118-0337-D5D6-DD2A-993402A8BB02}"/>
              </a:ext>
            </a:extLst>
          </p:cNvPr>
          <p:cNvSpPr/>
          <p:nvPr/>
        </p:nvSpPr>
        <p:spPr>
          <a:xfrm>
            <a:off x="0" y="5872480"/>
            <a:ext cx="12333673" cy="7912049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37B3C2C5-0D1F-8319-04D1-228C9184B756}"/>
              </a:ext>
            </a:extLst>
          </p:cNvPr>
          <p:cNvSpPr/>
          <p:nvPr/>
        </p:nvSpPr>
        <p:spPr>
          <a:xfrm>
            <a:off x="209174" y="5383006"/>
            <a:ext cx="179234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3141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833686A3-B3BB-7C55-9593-F58F70E768D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9C9C2130-E4B9-C139-43A0-D6B19C9F71E8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8E68E355-EC59-B147-6DFF-8AAD92C50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4195D291-6A4B-99E9-8F16-BBBEA3C99978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9878FE3A-7C56-C95B-B5C6-2F0A6A9D89E0}"/>
              </a:ext>
            </a:extLst>
          </p:cNvPr>
          <p:cNvSpPr/>
          <p:nvPr/>
        </p:nvSpPr>
        <p:spPr>
          <a:xfrm>
            <a:off x="-13987" y="5566632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D2D4D43B-2804-16F3-F2A0-09A7C12E4365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61DD01D3-3C82-AFBE-0D07-239648EF12E5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0" name="Rounded Rectangle 9">
            <a:extLst>
              <a:ext uri="{FF2B5EF4-FFF2-40B4-BE49-F238E27FC236}">
                <a16:creationId xmlns:a16="http://schemas.microsoft.com/office/drawing/2014/main" id="{734CEF71-76E6-46AC-76E7-F2666B07620F}"/>
              </a:ext>
            </a:extLst>
          </p:cNvPr>
          <p:cNvSpPr/>
          <p:nvPr/>
        </p:nvSpPr>
        <p:spPr>
          <a:xfrm>
            <a:off x="3491936" y="4242534"/>
            <a:ext cx="321366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8" name="Picture 7" descr="A screenshot of a computer screen&#10;&#10;AI-generated content may be incorrect.">
            <a:extLst>
              <a:ext uri="{FF2B5EF4-FFF2-40B4-BE49-F238E27FC236}">
                <a16:creationId xmlns:a16="http://schemas.microsoft.com/office/drawing/2014/main" id="{6D109AD0-768C-E6CD-0ABD-EC5DE2015B0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3987" y="-7965817"/>
            <a:ext cx="12269402" cy="1482381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52FD75E3-E0AB-B1C8-5466-2F86F92F8C3A}"/>
              </a:ext>
            </a:extLst>
          </p:cNvPr>
          <p:cNvSpPr/>
          <p:nvPr/>
        </p:nvSpPr>
        <p:spPr>
          <a:xfrm>
            <a:off x="1" y="7414984"/>
            <a:ext cx="12255414" cy="7751443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ounded Rectangle 14">
            <a:extLst>
              <a:ext uri="{FF2B5EF4-FFF2-40B4-BE49-F238E27FC236}">
                <a16:creationId xmlns:a16="http://schemas.microsoft.com/office/drawing/2014/main" id="{5B5BFFC0-2DE3-6854-D3DE-72DADF570A0B}"/>
              </a:ext>
            </a:extLst>
          </p:cNvPr>
          <p:cNvSpPr/>
          <p:nvPr/>
        </p:nvSpPr>
        <p:spPr>
          <a:xfrm>
            <a:off x="4486534" y="1784717"/>
            <a:ext cx="427138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Rounded Rectangle 1">
            <a:extLst>
              <a:ext uri="{FF2B5EF4-FFF2-40B4-BE49-F238E27FC236}">
                <a16:creationId xmlns:a16="http://schemas.microsoft.com/office/drawing/2014/main" id="{FDC7D6D5-E0B4-4BD7-11AA-3249C8EC90B5}"/>
              </a:ext>
            </a:extLst>
          </p:cNvPr>
          <p:cNvSpPr/>
          <p:nvPr/>
        </p:nvSpPr>
        <p:spPr>
          <a:xfrm>
            <a:off x="209174" y="4599404"/>
            <a:ext cx="934122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986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2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867FB49-8581-8BA5-E113-E2655DF43C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FC44F7F-2B48-7BC7-9AE0-16600603D811}"/>
              </a:ext>
            </a:extLst>
          </p:cNvPr>
          <p:cNvSpPr txBox="1"/>
          <p:nvPr/>
        </p:nvSpPr>
        <p:spPr>
          <a:xfrm>
            <a:off x="2021442" y="3793552"/>
            <a:ext cx="848798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“run </a:t>
            </a:r>
            <a:r>
              <a:rPr lang="en-US" sz="4400" dirty="0"/>
              <a:t>capture_screenshot.sh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”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9610376-6DF3-9796-CDAE-E3D2AAFA969A}"/>
              </a:ext>
            </a:extLst>
          </p:cNvPr>
          <p:cNvSpPr txBox="1"/>
          <p:nvPr/>
        </p:nvSpPr>
        <p:spPr>
          <a:xfrm>
            <a:off x="2021442" y="2356563"/>
            <a:ext cx="841347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571500" indent="-571500">
              <a:buFont typeface="Arial" panose="020B0604020202020204" pitchFamily="34" charset="0"/>
              <a:buChar char="•"/>
            </a:pPr>
            <a:r>
              <a:rPr lang="en-US" sz="4000" i="1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./</a:t>
            </a:r>
            <a:r>
              <a:rPr lang="en-US" sz="4000" dirty="0">
                <a:latin typeface="Fira Code" pitchFamily="49" charset="0"/>
                <a:ea typeface="Fira Code" pitchFamily="49" charset="0"/>
                <a:cs typeface="Fira Code" pitchFamily="49" charset="0"/>
              </a:rPr>
              <a:t>capture_screenshot.sh</a:t>
            </a:r>
            <a:endParaRPr lang="en-US" sz="4000" i="1" dirty="0">
              <a:latin typeface="Fira Code" pitchFamily="49" charset="0"/>
              <a:ea typeface="Fira Code" pitchFamily="49" charset="0"/>
              <a:cs typeface="Fira Code" pitchFamily="49" charset="0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9616C0F-FA2B-4B5E-D6C4-2FAE25D5361E}"/>
              </a:ext>
            </a:extLst>
          </p:cNvPr>
          <p:cNvSpPr txBox="1"/>
          <p:nvPr/>
        </p:nvSpPr>
        <p:spPr>
          <a:xfrm>
            <a:off x="3593349" y="904039"/>
            <a:ext cx="390042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800">
                <a:solidFill>
                  <a:schemeClr val="accent5">
                    <a:lumMod val="50000"/>
                  </a:schemeClr>
                </a:solidFill>
                <a:latin typeface="Ink Free" panose="03080402000500000000" pitchFamily="66" charset="0"/>
              </a:rPr>
              <a:t>Created a tool</a:t>
            </a:r>
          </a:p>
        </p:txBody>
      </p:sp>
    </p:spTree>
    <p:extLst>
      <p:ext uri="{BB962C8B-B14F-4D97-AF65-F5344CB8AC3E}">
        <p14:creationId xmlns:p14="http://schemas.microsoft.com/office/powerpoint/2010/main" val="13858679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2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563BF511-C0B1-2656-AC44-0C837686D86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4" name="Group 33">
            <a:extLst>
              <a:ext uri="{FF2B5EF4-FFF2-40B4-BE49-F238E27FC236}">
                <a16:creationId xmlns:a16="http://schemas.microsoft.com/office/drawing/2014/main" id="{3D2E94A0-E0DE-6A00-F203-10F7894DC806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33" name="Picture 32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C83B4D62-EDA8-D113-04E5-896367BB72D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9" name="Title 3">
              <a:extLst>
                <a:ext uri="{FF2B5EF4-FFF2-40B4-BE49-F238E27FC236}">
                  <a16:creationId xmlns:a16="http://schemas.microsoft.com/office/drawing/2014/main" id="{80BBF8AE-2101-0E3D-3F6F-EBE502A2DD36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id="{BA725EDA-DC5C-7D7C-F53F-1882A1290326}"/>
              </a:ext>
            </a:extLst>
          </p:cNvPr>
          <p:cNvSpPr txBox="1"/>
          <p:nvPr/>
        </p:nvSpPr>
        <p:spPr>
          <a:xfrm>
            <a:off x="4709490" y="5696817"/>
            <a:ext cx="23526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/>
              <a:t>it is </a:t>
            </a:r>
            <a:r>
              <a:rPr lang="en-US" sz="2800" b="1"/>
              <a:t>stateless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8C702C2-6567-49E5-E5F0-FE8E75B392FB}"/>
              </a:ext>
            </a:extLst>
          </p:cNvPr>
          <p:cNvSpPr txBox="1"/>
          <p:nvPr/>
        </p:nvSpPr>
        <p:spPr>
          <a:xfrm>
            <a:off x="4709490" y="5064634"/>
            <a:ext cx="342209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800" b="1"/>
              <a:t>fixed</a:t>
            </a:r>
            <a:r>
              <a:rPr lang="en-US" sz="2800"/>
              <a:t> model weights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CD7F89E-BDD2-4CA4-5F38-4AC999EBCC13}"/>
              </a:ext>
            </a:extLst>
          </p:cNvPr>
          <p:cNvSpPr txBox="1"/>
          <p:nvPr/>
        </p:nvSpPr>
        <p:spPr>
          <a:xfrm>
            <a:off x="3283459" y="4309340"/>
            <a:ext cx="523188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600"/>
              <a:t>LLM cannot learn from you</a:t>
            </a:r>
          </a:p>
        </p:txBody>
      </p:sp>
    </p:spTree>
    <p:extLst>
      <p:ext uri="{BB962C8B-B14F-4D97-AF65-F5344CB8AC3E}">
        <p14:creationId xmlns:p14="http://schemas.microsoft.com/office/powerpoint/2010/main" val="16117305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3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1" dur="500" tmFilter="0, 0; .2, .5; .8, .5; 1, 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12" dur="250" autoRev="1" fill="hold"/>
                                        <p:tgtEl>
                                          <p:spTgt spid="21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3" grpId="0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05CCBC9-B7EB-6CE2-6C8E-AF7E7A4621C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diagram of a diagram&#10;&#10;AI-generated content may be incorrect.">
            <a:extLst>
              <a:ext uri="{FF2B5EF4-FFF2-40B4-BE49-F238E27FC236}">
                <a16:creationId xmlns:a16="http://schemas.microsoft.com/office/drawing/2014/main" id="{0998AA7E-6F11-27F5-4BFD-E4AECCE65E6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10402" y="0"/>
            <a:ext cx="12202402" cy="6864330"/>
          </a:xfrm>
          <a:prstGeom prst="rect">
            <a:avLst/>
          </a:prstGeom>
        </p:spPr>
      </p:pic>
      <p:sp>
        <p:nvSpPr>
          <p:cNvPr id="2" name="Rectangle 1">
            <a:extLst>
              <a:ext uri="{FF2B5EF4-FFF2-40B4-BE49-F238E27FC236}">
                <a16:creationId xmlns:a16="http://schemas.microsoft.com/office/drawing/2014/main" id="{AE87A865-3DB1-49FE-07D1-97482E3E5A89}"/>
              </a:ext>
            </a:extLst>
          </p:cNvPr>
          <p:cNvSpPr/>
          <p:nvPr/>
        </p:nvSpPr>
        <p:spPr>
          <a:xfrm>
            <a:off x="422031" y="4096681"/>
            <a:ext cx="11658767" cy="2184543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7C5991C-D1F4-A5F5-15AD-95DA9AA8985D}"/>
              </a:ext>
            </a:extLst>
          </p:cNvPr>
          <p:cNvSpPr/>
          <p:nvPr/>
        </p:nvSpPr>
        <p:spPr>
          <a:xfrm>
            <a:off x="326905" y="6242641"/>
            <a:ext cx="8902841" cy="3727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7D3EF2F6-4BCB-1BC8-9CCA-9DD1A8DFFBBA}"/>
              </a:ext>
            </a:extLst>
          </p:cNvPr>
          <p:cNvSpPr/>
          <p:nvPr/>
        </p:nvSpPr>
        <p:spPr>
          <a:xfrm>
            <a:off x="422031" y="2586748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7DA01E80-BF61-9B04-AE7E-B8073AECE2D4}"/>
              </a:ext>
            </a:extLst>
          </p:cNvPr>
          <p:cNvSpPr/>
          <p:nvPr/>
        </p:nvSpPr>
        <p:spPr>
          <a:xfrm>
            <a:off x="501080" y="3429000"/>
            <a:ext cx="1348822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8CDA727B-2B5F-12AC-D19E-B62A6A2B48B7}"/>
              </a:ext>
            </a:extLst>
          </p:cNvPr>
          <p:cNvSpPr/>
          <p:nvPr/>
        </p:nvSpPr>
        <p:spPr>
          <a:xfrm>
            <a:off x="1574914" y="2888934"/>
            <a:ext cx="1348822" cy="104766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E7536D0-B1A0-F4E3-E373-DC694B8440B0}"/>
              </a:ext>
            </a:extLst>
          </p:cNvPr>
          <p:cNvSpPr/>
          <p:nvPr/>
        </p:nvSpPr>
        <p:spPr>
          <a:xfrm>
            <a:off x="2771121" y="2451982"/>
            <a:ext cx="1402295" cy="87390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108F82CD-7CF3-C3B8-EBE4-F738DE7AF787}"/>
              </a:ext>
            </a:extLst>
          </p:cNvPr>
          <p:cNvSpPr/>
          <p:nvPr/>
        </p:nvSpPr>
        <p:spPr>
          <a:xfrm>
            <a:off x="2824594" y="3325888"/>
            <a:ext cx="1348822" cy="822350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0AB2DAE-6940-1540-DDAD-44CB2FB6F6F9}"/>
              </a:ext>
            </a:extLst>
          </p:cNvPr>
          <p:cNvSpPr/>
          <p:nvPr/>
        </p:nvSpPr>
        <p:spPr>
          <a:xfrm>
            <a:off x="4173416" y="2785821"/>
            <a:ext cx="4400842" cy="1150781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E5685B43-C488-A2E2-125E-99EEE8EBF1A7}"/>
              </a:ext>
            </a:extLst>
          </p:cNvPr>
          <p:cNvSpPr/>
          <p:nvPr/>
        </p:nvSpPr>
        <p:spPr>
          <a:xfrm>
            <a:off x="7133716" y="3268922"/>
            <a:ext cx="4555532" cy="967787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3F78CAE5-E9A6-E798-D4AA-E40711308F31}"/>
              </a:ext>
            </a:extLst>
          </p:cNvPr>
          <p:cNvSpPr/>
          <p:nvPr/>
        </p:nvSpPr>
        <p:spPr>
          <a:xfrm>
            <a:off x="5472441" y="2536926"/>
            <a:ext cx="2080084" cy="731996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A9783232-46E5-1A3B-C167-688E538E21A2}"/>
              </a:ext>
            </a:extLst>
          </p:cNvPr>
          <p:cNvSpPr/>
          <p:nvPr/>
        </p:nvSpPr>
        <p:spPr>
          <a:xfrm>
            <a:off x="9025337" y="3020028"/>
            <a:ext cx="1019104" cy="248894"/>
          </a:xfrm>
          <a:prstGeom prst="rect">
            <a:avLst/>
          </a:prstGeom>
          <a:solidFill>
            <a:schemeClr val="bg1">
              <a:alpha val="9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844110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xit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dissolve">
                                      <p:cBhvr>
                                        <p:cTn id="2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6" grpId="0" animBg="1"/>
      <p:bldP spid="7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A616304-9911-D60D-D64F-6C1F3EF6480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3">
            <a:extLst>
              <a:ext uri="{FF2B5EF4-FFF2-40B4-BE49-F238E27FC236}">
                <a16:creationId xmlns:a16="http://schemas.microsoft.com/office/drawing/2014/main" id="{842802AA-CDE8-1670-1F5F-B3D425C0EAB1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5" name="Picture 4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637106AB-FB15-72BB-1138-3856A72F7D6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6" name="Title 3">
              <a:extLst>
                <a:ext uri="{FF2B5EF4-FFF2-40B4-BE49-F238E27FC236}">
                  <a16:creationId xmlns:a16="http://schemas.microsoft.com/office/drawing/2014/main" id="{CC0A4153-B86F-ACD5-A183-99B691B11EEF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7" name="TextBox 6">
            <a:extLst>
              <a:ext uri="{FF2B5EF4-FFF2-40B4-BE49-F238E27FC236}">
                <a16:creationId xmlns:a16="http://schemas.microsoft.com/office/drawing/2014/main" id="{09690CFA-7D50-0C71-4D77-587579E5C9EE}"/>
              </a:ext>
            </a:extLst>
          </p:cNvPr>
          <p:cNvSpPr txBox="1"/>
          <p:nvPr/>
        </p:nvSpPr>
        <p:spPr>
          <a:xfrm>
            <a:off x="4287198" y="4125423"/>
            <a:ext cx="329769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“hallucinates”</a:t>
            </a:r>
            <a:endParaRPr lang="en-US" sz="3600" b="1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D976E62-68C4-4F4C-B65D-4FBA5B206C3F}"/>
              </a:ext>
            </a:extLst>
          </p:cNvPr>
          <p:cNvSpPr txBox="1"/>
          <p:nvPr/>
        </p:nvSpPr>
        <p:spPr>
          <a:xfrm>
            <a:off x="4278254" y="4965630"/>
            <a:ext cx="500693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Arial" panose="020B0604020202020204" pitchFamily="34" charset="0"/>
              <a:buChar char="•"/>
            </a:pPr>
            <a:r>
              <a:rPr lang="en-US" sz="2400"/>
              <a:t>can confidently make things up</a:t>
            </a:r>
          </a:p>
        </p:txBody>
      </p:sp>
    </p:spTree>
    <p:extLst>
      <p:ext uri="{BB962C8B-B14F-4D97-AF65-F5344CB8AC3E}">
        <p14:creationId xmlns:p14="http://schemas.microsoft.com/office/powerpoint/2010/main" val="142606070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mph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" dur="500" tmFilter="0, 0; .2, .5; .8, .5; 1, 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Scale>
                                      <p:cBhvr>
                                        <p:cTn id="7" dur="250" autoRev="1" fill="hold"/>
                                        <p:tgtEl>
                                          <p:spTgt spid="10"/>
                                        </p:tgtEl>
                                      </p:cBhvr>
                                      <p:by x="105000" y="105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24CD41D-8A25-1FEB-CC5A-021C03DFF35F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F657B4FC-BBC7-0774-7BF9-980D5C86AC8F}"/>
              </a:ext>
            </a:extLst>
          </p:cNvPr>
          <p:cNvSpPr txBox="1"/>
          <p:nvPr/>
        </p:nvSpPr>
        <p:spPr>
          <a:xfrm>
            <a:off x="3588147" y="3044279"/>
            <a:ext cx="5015706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Code is self-verifiable</a:t>
            </a:r>
          </a:p>
        </p:txBody>
      </p:sp>
    </p:spTree>
    <p:extLst>
      <p:ext uri="{BB962C8B-B14F-4D97-AF65-F5344CB8AC3E}">
        <p14:creationId xmlns:p14="http://schemas.microsoft.com/office/powerpoint/2010/main" val="4193566285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5106B8-6374-9487-0946-DDC79FE3CFE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91D7293-5DF8-A3BD-E51B-37A91A23D3FB}"/>
              </a:ext>
            </a:extLst>
          </p:cNvPr>
          <p:cNvSpPr txBox="1"/>
          <p:nvPr/>
        </p:nvSpPr>
        <p:spPr>
          <a:xfrm>
            <a:off x="2510012" y="3017045"/>
            <a:ext cx="6097567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#14) </a:t>
            </a:r>
            <a:r>
              <a:rPr lang="en-US" sz="4400"/>
              <a:t>Perfect Recall Fallacy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9725360C-2A6F-D847-56C8-DF24A61B0AFC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ADC0BEF3-5999-35D8-54E0-350402902FD2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AFBF7780-8367-288C-3294-C2B004F9210C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DC53B542-4730-2323-02DA-5361EB8238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8E46468F-EBFF-CB97-8EF3-3529E5453A3A}"/>
              </a:ext>
            </a:extLst>
          </p:cNvPr>
          <p:cNvSpPr txBox="1"/>
          <p:nvPr/>
        </p:nvSpPr>
        <p:spPr>
          <a:xfrm>
            <a:off x="6747223" y="3804120"/>
            <a:ext cx="203370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i="1"/>
              <a:t>AI is not a database</a:t>
            </a:r>
          </a:p>
        </p:txBody>
      </p:sp>
    </p:spTree>
    <p:extLst>
      <p:ext uri="{BB962C8B-B14F-4D97-AF65-F5344CB8AC3E}">
        <p14:creationId xmlns:p14="http://schemas.microsoft.com/office/powerpoint/2010/main" val="2986520363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5574336B-430E-EF19-A2D9-9683EEB55C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63757" y="1537821"/>
            <a:ext cx="3786467" cy="3726720"/>
          </a:xfrm>
          <a:prstGeom prst="rect">
            <a:avLst/>
          </a:prstGeom>
        </p:spPr>
      </p:pic>
      <p:pic>
        <p:nvPicPr>
          <p:cNvPr id="7" name="Picture 6" descr="A screenshot of a game&#10;&#10;AI-generated content may be incorrect.">
            <a:extLst>
              <a:ext uri="{FF2B5EF4-FFF2-40B4-BE49-F238E27FC236}">
                <a16:creationId xmlns:a16="http://schemas.microsoft.com/office/drawing/2014/main" id="{01005F60-4D77-DF80-4813-8832769C69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30355" y="1531097"/>
            <a:ext cx="3771801" cy="37267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29A0EB65-1B9E-890A-8C9C-748E08ADEB3D}"/>
              </a:ext>
            </a:extLst>
          </p:cNvPr>
          <p:cNvSpPr txBox="1"/>
          <p:nvPr/>
        </p:nvSpPr>
        <p:spPr>
          <a:xfrm>
            <a:off x="2203093" y="972672"/>
            <a:ext cx="20978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Regular Chess Board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24A2EF1-0F2B-ED79-AB32-A448D8E9FED6}"/>
              </a:ext>
            </a:extLst>
          </p:cNvPr>
          <p:cNvSpPr txBox="1"/>
          <p:nvPr/>
        </p:nvSpPr>
        <p:spPr>
          <a:xfrm>
            <a:off x="7686447" y="954211"/>
            <a:ext cx="2332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We need flexible setup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C551821-5B7E-DC81-F0C8-239D508951E8}"/>
              </a:ext>
            </a:extLst>
          </p:cNvPr>
          <p:cNvSpPr txBox="1"/>
          <p:nvPr/>
        </p:nvSpPr>
        <p:spPr>
          <a:xfrm>
            <a:off x="6369170" y="5506135"/>
            <a:ext cx="522891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chess.js </a:t>
            </a:r>
            <a:r>
              <a:rPr lang="en-US"/>
              <a:t>requires </a:t>
            </a:r>
            <a:r>
              <a:rPr lang="en-US" b="1"/>
              <a:t>kings</a:t>
            </a:r>
            <a:r>
              <a:rPr lang="en-US"/>
              <a:t> to be present on the board</a:t>
            </a:r>
          </a:p>
        </p:txBody>
      </p:sp>
      <p:pic>
        <p:nvPicPr>
          <p:cNvPr id="13" name="Picture 12" descr="A chess board with chess pieces&#10;&#10;AI-generated content may be incorrect.">
            <a:extLst>
              <a:ext uri="{FF2B5EF4-FFF2-40B4-BE49-F238E27FC236}">
                <a16:creationId xmlns:a16="http://schemas.microsoft.com/office/drawing/2014/main" id="{7FFBA31C-8A87-D5AA-E4B9-A183ECFFAFE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837766" y="1537821"/>
            <a:ext cx="3717186" cy="3679638"/>
          </a:xfrm>
          <a:prstGeom prst="rect">
            <a:avLst/>
          </a:prstGeom>
        </p:spPr>
      </p:pic>
      <p:sp>
        <p:nvSpPr>
          <p:cNvPr id="16" name="Rectangle 15">
            <a:extLst>
              <a:ext uri="{FF2B5EF4-FFF2-40B4-BE49-F238E27FC236}">
                <a16:creationId xmlns:a16="http://schemas.microsoft.com/office/drawing/2014/main" id="{6BAE03DA-F068-705B-444C-809D054AB5DD}"/>
              </a:ext>
            </a:extLst>
          </p:cNvPr>
          <p:cNvSpPr/>
          <p:nvPr/>
        </p:nvSpPr>
        <p:spPr>
          <a:xfrm>
            <a:off x="8696359" y="4721699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Rectangle 16">
            <a:extLst>
              <a:ext uri="{FF2B5EF4-FFF2-40B4-BE49-F238E27FC236}">
                <a16:creationId xmlns:a16="http://schemas.microsoft.com/office/drawing/2014/main" id="{01574A8E-8B6B-E21C-F520-658D2DDA6764}"/>
              </a:ext>
            </a:extLst>
          </p:cNvPr>
          <p:cNvSpPr/>
          <p:nvPr/>
        </p:nvSpPr>
        <p:spPr>
          <a:xfrm>
            <a:off x="8696359" y="1583598"/>
            <a:ext cx="440918" cy="440185"/>
          </a:xfrm>
          <a:prstGeom prst="rect">
            <a:avLst/>
          </a:prstGeom>
          <a:solidFill>
            <a:srgbClr val="FF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BE363676-CF9E-5B94-0F53-FF1D0D6CE97E}"/>
              </a:ext>
            </a:extLst>
          </p:cNvPr>
          <p:cNvSpPr txBox="1"/>
          <p:nvPr/>
        </p:nvSpPr>
        <p:spPr>
          <a:xfrm>
            <a:off x="605117" y="307880"/>
            <a:ext cx="35903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/>
              <a:t>Problem: AI used library incorrectly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82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/>
      <p:bldP spid="11" grpId="0"/>
      <p:bldP spid="16" grpId="0" animBg="1"/>
      <p:bldP spid="17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8144AD4-0B43-6445-DDB8-9F2EB654562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E8E837DC-DDFA-E13A-62F1-FE42C87FC728}"/>
              </a:ext>
            </a:extLst>
          </p:cNvPr>
          <p:cNvSpPr txBox="1"/>
          <p:nvPr/>
        </p:nvSpPr>
        <p:spPr>
          <a:xfrm>
            <a:off x="3566826" y="2986484"/>
            <a:ext cx="4128566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#15) </a:t>
            </a:r>
            <a:r>
              <a:rPr lang="en-US" sz="4400" dirty="0"/>
              <a:t>Playgrounds</a:t>
            </a:r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8AC12B3C-C0DF-E6CF-8C8F-350BF184E96D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5BF9481-BDE5-F2CF-301F-8AFC9ADCC00A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6285BB7C-E564-3380-2FDF-C82EE09861D4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3" name="Picture 2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F0E9FB1A-F018-A652-4D97-6A0124A206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pic>
        <p:nvPicPr>
          <p:cNvPr id="8" name="Picture 7" descr="A black and white drawing of a playground&#10;&#10;AI-generated content may be incorrect.">
            <a:extLst>
              <a:ext uri="{FF2B5EF4-FFF2-40B4-BE49-F238E27FC236}">
                <a16:creationId xmlns:a16="http://schemas.microsoft.com/office/drawing/2014/main" id="{939B99D5-A46C-F558-53BD-62BAD8C848B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03749" y="4669447"/>
            <a:ext cx="1940789" cy="1471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629858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EE3EC2A0-47FD-DA41-D191-2BB70FDED84D}"/>
              </a:ext>
            </a:extLst>
          </p:cNvPr>
          <p:cNvSpPr txBox="1"/>
          <p:nvPr/>
        </p:nvSpPr>
        <p:spPr>
          <a:xfrm>
            <a:off x="1722902" y="2551837"/>
            <a:ext cx="9142321" cy="17543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b="1"/>
              <a:t># Throw-Away Exploratory Code</a:t>
            </a:r>
          </a:p>
          <a:p>
            <a:endParaRPr lang="en-US" b="1"/>
          </a:p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When you run into a problem you didn't expect, </a:t>
            </a:r>
            <a:r>
              <a:rPr lang="en-US" b="1"/>
              <a:t>write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yourself </a:t>
            </a:r>
            <a:r>
              <a:rPr lang="en-US"/>
              <a:t>some exploratory code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piece to see what's going on.</a:t>
            </a:r>
          </a:p>
          <a:p>
            <a:endParaRPr lang="en-US">
              <a:solidFill>
                <a:schemeClr val="tx1">
                  <a:lumMod val="50000"/>
                  <a:lumOff val="50000"/>
                </a:schemeClr>
              </a:solidFill>
            </a:endParaRPr>
          </a:p>
          <a:p>
            <a:r>
              <a:rPr lang="en-US"/>
              <a:t>Use 'playground' folder</a:t>
            </a:r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 in the project, create it if doesn't exist and make sure it's in .gitignore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811712D-5B44-E24E-4DE1-F5E25DC5A074}"/>
              </a:ext>
            </a:extLst>
          </p:cNvPr>
          <p:cNvSpPr txBox="1"/>
          <p:nvPr/>
        </p:nvSpPr>
        <p:spPr>
          <a:xfrm>
            <a:off x="168088" y="3321423"/>
            <a:ext cx="130157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CLAUDE.md</a:t>
            </a:r>
          </a:p>
        </p:txBody>
      </p:sp>
    </p:spTree>
    <p:extLst>
      <p:ext uri="{BB962C8B-B14F-4D97-AF65-F5344CB8AC3E}">
        <p14:creationId xmlns:p14="http://schemas.microsoft.com/office/powerpoint/2010/main" val="1453528514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BD418DF-72AA-3712-7507-0EBA33F82FEA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D0E2ED59-3EF9-C04A-5001-D3EE4B84C87D}"/>
              </a:ext>
            </a:extLst>
          </p:cNvPr>
          <p:cNvSpPr txBox="1"/>
          <p:nvPr/>
        </p:nvSpPr>
        <p:spPr>
          <a:xfrm>
            <a:off x="3368489" y="2301124"/>
            <a:ext cx="6295443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i="1">
                <a:solidFill>
                  <a:srgbClr val="002060"/>
                </a:solidFill>
              </a:rPr>
              <a:t>Don’t expect AI to know details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5F9E68E-09E4-6C11-B090-BBCAFF8224FA}"/>
              </a:ext>
            </a:extLst>
          </p:cNvPr>
          <p:cNvSpPr txBox="1"/>
          <p:nvPr/>
        </p:nvSpPr>
        <p:spPr>
          <a:xfrm>
            <a:off x="3818965" y="3009010"/>
            <a:ext cx="3088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give it </a:t>
            </a:r>
            <a:r>
              <a:rPr lang="en-US" b="1"/>
              <a:t>reference</a:t>
            </a:r>
            <a:r>
              <a:rPr lang="en-US"/>
              <a:t> documents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CA14856D-2DA8-1508-E223-B3713C2AFD07}"/>
              </a:ext>
            </a:extLst>
          </p:cNvPr>
          <p:cNvSpPr txBox="1"/>
          <p:nvPr/>
        </p:nvSpPr>
        <p:spPr>
          <a:xfrm>
            <a:off x="3818965" y="3378342"/>
            <a:ext cx="3595793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ask it to </a:t>
            </a:r>
            <a:r>
              <a:rPr lang="en-US" b="1"/>
              <a:t>search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have it look at docs or tests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2547D13-4967-7B06-3792-75FA4328278B}"/>
              </a:ext>
            </a:extLst>
          </p:cNvPr>
          <p:cNvSpPr txBox="1"/>
          <p:nvPr/>
        </p:nvSpPr>
        <p:spPr>
          <a:xfrm>
            <a:off x="3818965" y="4024673"/>
            <a:ext cx="3276410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/>
              <a:t>let it </a:t>
            </a:r>
            <a:r>
              <a:rPr lang="en-US" b="1"/>
              <a:t>experiment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/>
              <a:t>then make reference doc</a:t>
            </a:r>
          </a:p>
        </p:txBody>
      </p:sp>
    </p:spTree>
    <p:extLst>
      <p:ext uri="{BB962C8B-B14F-4D97-AF65-F5344CB8AC3E}">
        <p14:creationId xmlns:p14="http://schemas.microsoft.com/office/powerpoint/2010/main" val="913487239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F246A61F-5E6B-AA4B-66FE-576C9C392E7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F451BFDD-B96C-C965-736F-3E2B04488280}"/>
              </a:ext>
            </a:extLst>
          </p:cNvPr>
          <p:cNvSpPr txBox="1"/>
          <p:nvPr/>
        </p:nvSpPr>
        <p:spPr>
          <a:xfrm>
            <a:off x="2774975" y="3039676"/>
            <a:ext cx="5516575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#16) </a:t>
            </a:r>
            <a:r>
              <a:rPr lang="en-US" sz="4400"/>
              <a:t>Unvalidated Leaps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BB1E420D-8F4D-AA32-790E-D659CD246FA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BA5B5B79-2D83-18D5-0C53-7DD3D5F68B71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  <a:ln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9FD8A32A-BDFB-8771-A5E3-3A23F71D19F3}"/>
              </a:ext>
            </a:extLst>
          </p:cNvPr>
          <p:cNvSpPr txBox="1"/>
          <p:nvPr/>
        </p:nvSpPr>
        <p:spPr>
          <a:xfrm>
            <a:off x="2245663" y="2168413"/>
            <a:ext cx="110479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solidFill>
                  <a:srgbClr val="FF0000"/>
                </a:solidFill>
                <a:latin typeface="Freestyle Script" panose="030804020302050B0404" pitchFamily="66" charset="77"/>
                <a:cs typeface="Charmonman" pitchFamily="2" charset="-34"/>
              </a:rPr>
              <a:t>anti-pattern</a:t>
            </a: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F3B2301F-6B24-29CD-5735-D7565426556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307906" y="-9206"/>
            <a:ext cx="2877321" cy="686720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5D861400-291A-CF22-E0E6-2D4E79D8B0F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2092" y="5988354"/>
            <a:ext cx="176292" cy="251562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263C107E-C743-E7D6-8B9A-F1E0AE1DA7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8384" y="6088105"/>
            <a:ext cx="235061" cy="30362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F920BFD-C425-2596-49A4-ADA3883A10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249559">
            <a:off x="1450331" y="4438941"/>
            <a:ext cx="176292" cy="251562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4B76862-4809-5272-82C8-9C0BB124206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55466">
            <a:off x="1645875" y="4544755"/>
            <a:ext cx="235061" cy="3036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9849899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ounded Rectangle 2">
            <a:extLst>
              <a:ext uri="{FF2B5EF4-FFF2-40B4-BE49-F238E27FC236}">
                <a16:creationId xmlns:a16="http://schemas.microsoft.com/office/drawing/2014/main" id="{E32A1E8A-63A1-B493-B8B9-E485E45DC6CB}"/>
              </a:ext>
            </a:extLst>
          </p:cNvPr>
          <p:cNvSpPr/>
          <p:nvPr/>
        </p:nvSpPr>
        <p:spPr>
          <a:xfrm>
            <a:off x="3521320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B</a:t>
            </a:r>
          </a:p>
        </p:txBody>
      </p:sp>
      <p:sp>
        <p:nvSpPr>
          <p:cNvPr id="6" name="Rounded Rectangle 5">
            <a:extLst>
              <a:ext uri="{FF2B5EF4-FFF2-40B4-BE49-F238E27FC236}">
                <a16:creationId xmlns:a16="http://schemas.microsoft.com/office/drawing/2014/main" id="{60C7FDC2-0182-D5D8-3A8C-F62106C3F48D}"/>
              </a:ext>
            </a:extLst>
          </p:cNvPr>
          <p:cNvSpPr/>
          <p:nvPr/>
        </p:nvSpPr>
        <p:spPr>
          <a:xfrm>
            <a:off x="1110128" y="2629955"/>
            <a:ext cx="1828802" cy="812910"/>
          </a:xfrm>
          <a:custGeom>
            <a:avLst/>
            <a:gdLst>
              <a:gd name="csX0" fmla="*/ 0 w 1828802"/>
              <a:gd name="csY0" fmla="*/ 135488 h 812910"/>
              <a:gd name="csX1" fmla="*/ 135488 w 1828802"/>
              <a:gd name="csY1" fmla="*/ 0 h 812910"/>
              <a:gd name="csX2" fmla="*/ 1693314 w 1828802"/>
              <a:gd name="csY2" fmla="*/ 0 h 812910"/>
              <a:gd name="csX3" fmla="*/ 1828802 w 1828802"/>
              <a:gd name="csY3" fmla="*/ 135488 h 812910"/>
              <a:gd name="csX4" fmla="*/ 1828802 w 1828802"/>
              <a:gd name="csY4" fmla="*/ 677422 h 812910"/>
              <a:gd name="csX5" fmla="*/ 1693314 w 1828802"/>
              <a:gd name="csY5" fmla="*/ 812910 h 812910"/>
              <a:gd name="csX6" fmla="*/ 135488 w 1828802"/>
              <a:gd name="csY6" fmla="*/ 812910 h 812910"/>
              <a:gd name="csX7" fmla="*/ 0 w 1828802"/>
              <a:gd name="csY7" fmla="*/ 677422 h 812910"/>
              <a:gd name="csX8" fmla="*/ 0 w 1828802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828802" h="812910" extrusionOk="0">
                <a:moveTo>
                  <a:pt x="0" y="135488"/>
                </a:moveTo>
                <a:cubicBezTo>
                  <a:pt x="761" y="61315"/>
                  <a:pt x="62757" y="535"/>
                  <a:pt x="135488" y="0"/>
                </a:cubicBezTo>
                <a:cubicBezTo>
                  <a:pt x="414688" y="65093"/>
                  <a:pt x="1445033" y="-92918"/>
                  <a:pt x="1693314" y="0"/>
                </a:cubicBezTo>
                <a:cubicBezTo>
                  <a:pt x="1761270" y="-3559"/>
                  <a:pt x="1821125" y="62910"/>
                  <a:pt x="1828802" y="135488"/>
                </a:cubicBezTo>
                <a:cubicBezTo>
                  <a:pt x="1815020" y="338793"/>
                  <a:pt x="1873282" y="481142"/>
                  <a:pt x="1828802" y="677422"/>
                </a:cubicBezTo>
                <a:cubicBezTo>
                  <a:pt x="1829673" y="751196"/>
                  <a:pt x="1773830" y="812747"/>
                  <a:pt x="1693314" y="812910"/>
                </a:cubicBezTo>
                <a:cubicBezTo>
                  <a:pt x="1392803" y="835477"/>
                  <a:pt x="594306" y="824373"/>
                  <a:pt x="135488" y="812910"/>
                </a:cubicBezTo>
                <a:cubicBezTo>
                  <a:pt x="62550" y="816435"/>
                  <a:pt x="-2900" y="752588"/>
                  <a:pt x="0" y="677422"/>
                </a:cubicBezTo>
                <a:cubicBezTo>
                  <a:pt x="40050" y="467355"/>
                  <a:pt x="28205" y="396006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2591473770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A</a:t>
            </a:r>
          </a:p>
        </p:txBody>
      </p:sp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9834AFA-24F7-65EB-2A85-30D2435D9C2E}"/>
              </a:ext>
            </a:extLst>
          </p:cNvPr>
          <p:cNvSpPr/>
          <p:nvPr/>
        </p:nvSpPr>
        <p:spPr>
          <a:xfrm>
            <a:off x="5931491" y="2629955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>
                <a:solidFill>
                  <a:schemeClr val="tx1"/>
                </a:solidFill>
              </a:rPr>
              <a:t>step C</a:t>
            </a:r>
          </a:p>
        </p:txBody>
      </p:sp>
      <p:cxnSp>
        <p:nvCxnSpPr>
          <p:cNvPr id="11" name="Straight Arrow Connector 10">
            <a:extLst>
              <a:ext uri="{FF2B5EF4-FFF2-40B4-BE49-F238E27FC236}">
                <a16:creationId xmlns:a16="http://schemas.microsoft.com/office/drawing/2014/main" id="{1FD803EA-C7F6-495F-2832-69ED1CB962B5}"/>
              </a:ext>
            </a:extLst>
          </p:cNvPr>
          <p:cNvCxnSpPr>
            <a:stCxn id="6" idx="3"/>
            <a:endCxn id="3" idx="1"/>
          </p:cNvCxnSpPr>
          <p:nvPr/>
        </p:nvCxnSpPr>
        <p:spPr>
          <a:xfrm>
            <a:off x="2938930" y="3036410"/>
            <a:ext cx="582390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Straight Arrow Connector 12">
            <a:extLst>
              <a:ext uri="{FF2B5EF4-FFF2-40B4-BE49-F238E27FC236}">
                <a16:creationId xmlns:a16="http://schemas.microsoft.com/office/drawing/2014/main" id="{738C4C4C-DFF3-9C1A-5BA9-F55E7F28EAD3}"/>
              </a:ext>
            </a:extLst>
          </p:cNvPr>
          <p:cNvCxnSpPr>
            <a:cxnSpLocks/>
            <a:stCxn id="3" idx="3"/>
            <a:endCxn id="9" idx="1"/>
          </p:cNvCxnSpPr>
          <p:nvPr/>
        </p:nvCxnSpPr>
        <p:spPr>
          <a:xfrm>
            <a:off x="5499846" y="3036410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TextBox 17">
            <a:extLst>
              <a:ext uri="{FF2B5EF4-FFF2-40B4-BE49-F238E27FC236}">
                <a16:creationId xmlns:a16="http://schemas.microsoft.com/office/drawing/2014/main" id="{5B64C108-7E93-F18F-DEFD-BCC11BA38720}"/>
              </a:ext>
            </a:extLst>
          </p:cNvPr>
          <p:cNvSpPr txBox="1"/>
          <p:nvPr/>
        </p:nvSpPr>
        <p:spPr>
          <a:xfrm>
            <a:off x="8650940" y="3673323"/>
            <a:ext cx="152907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does not work</a:t>
            </a:r>
          </a:p>
        </p:txBody>
      </p:sp>
      <p:sp>
        <p:nvSpPr>
          <p:cNvPr id="19" name="Rounded Rectangle 18">
            <a:extLst>
              <a:ext uri="{FF2B5EF4-FFF2-40B4-BE49-F238E27FC236}">
                <a16:creationId xmlns:a16="http://schemas.microsoft.com/office/drawing/2014/main" id="{909F3324-FCA9-9862-D5F8-A87B4249858B}"/>
              </a:ext>
            </a:extLst>
          </p:cNvPr>
          <p:cNvSpPr/>
          <p:nvPr/>
        </p:nvSpPr>
        <p:spPr>
          <a:xfrm>
            <a:off x="8341662" y="2616090"/>
            <a:ext cx="1978526" cy="812910"/>
          </a:xfrm>
          <a:custGeom>
            <a:avLst/>
            <a:gdLst>
              <a:gd name="csX0" fmla="*/ 0 w 1978526"/>
              <a:gd name="csY0" fmla="*/ 135488 h 812910"/>
              <a:gd name="csX1" fmla="*/ 135488 w 1978526"/>
              <a:gd name="csY1" fmla="*/ 0 h 812910"/>
              <a:gd name="csX2" fmla="*/ 1843038 w 1978526"/>
              <a:gd name="csY2" fmla="*/ 0 h 812910"/>
              <a:gd name="csX3" fmla="*/ 1978526 w 1978526"/>
              <a:gd name="csY3" fmla="*/ 135488 h 812910"/>
              <a:gd name="csX4" fmla="*/ 1978526 w 1978526"/>
              <a:gd name="csY4" fmla="*/ 677422 h 812910"/>
              <a:gd name="csX5" fmla="*/ 1843038 w 1978526"/>
              <a:gd name="csY5" fmla="*/ 812910 h 812910"/>
              <a:gd name="csX6" fmla="*/ 135488 w 1978526"/>
              <a:gd name="csY6" fmla="*/ 812910 h 812910"/>
              <a:gd name="csX7" fmla="*/ 0 w 1978526"/>
              <a:gd name="csY7" fmla="*/ 677422 h 812910"/>
              <a:gd name="csX8" fmla="*/ 0 w 1978526"/>
              <a:gd name="csY8" fmla="*/ 135488 h 812910"/>
            </a:gdLst>
            <a:ahLst/>
            <a:cxnLst>
              <a:cxn ang="0">
                <a:pos x="csX0" y="csY0"/>
              </a:cxn>
              <a:cxn ang="0">
                <a:pos x="csX1" y="csY1"/>
              </a:cxn>
              <a:cxn ang="0">
                <a:pos x="csX2" y="csY2"/>
              </a:cxn>
              <a:cxn ang="0">
                <a:pos x="csX3" y="csY3"/>
              </a:cxn>
              <a:cxn ang="0">
                <a:pos x="csX4" y="csY4"/>
              </a:cxn>
              <a:cxn ang="0">
                <a:pos x="csX5" y="csY5"/>
              </a:cxn>
              <a:cxn ang="0">
                <a:pos x="csX6" y="csY6"/>
              </a:cxn>
              <a:cxn ang="0">
                <a:pos x="csX7" y="csY7"/>
              </a:cxn>
              <a:cxn ang="0">
                <a:pos x="csX8" y="csY8"/>
              </a:cxn>
            </a:cxnLst>
            <a:rect l="l" t="t" r="r" b="b"/>
            <a:pathLst>
              <a:path w="1978526" h="812910" extrusionOk="0">
                <a:moveTo>
                  <a:pt x="0" y="135488"/>
                </a:moveTo>
                <a:cubicBezTo>
                  <a:pt x="-5433" y="59843"/>
                  <a:pt x="62817" y="5270"/>
                  <a:pt x="135488" y="0"/>
                </a:cubicBezTo>
                <a:cubicBezTo>
                  <a:pt x="815710" y="49977"/>
                  <a:pt x="1230022" y="-22705"/>
                  <a:pt x="1843038" y="0"/>
                </a:cubicBezTo>
                <a:cubicBezTo>
                  <a:pt x="1905678" y="-2643"/>
                  <a:pt x="1979918" y="66049"/>
                  <a:pt x="1978526" y="135488"/>
                </a:cubicBezTo>
                <a:cubicBezTo>
                  <a:pt x="2026034" y="378730"/>
                  <a:pt x="1955182" y="613089"/>
                  <a:pt x="1978526" y="677422"/>
                </a:cubicBezTo>
                <a:cubicBezTo>
                  <a:pt x="1978217" y="755400"/>
                  <a:pt x="1923275" y="819470"/>
                  <a:pt x="1843038" y="812910"/>
                </a:cubicBezTo>
                <a:cubicBezTo>
                  <a:pt x="1375770" y="913668"/>
                  <a:pt x="489223" y="678287"/>
                  <a:pt x="135488" y="812910"/>
                </a:cubicBezTo>
                <a:cubicBezTo>
                  <a:pt x="63598" y="825261"/>
                  <a:pt x="-2012" y="741596"/>
                  <a:pt x="0" y="677422"/>
                </a:cubicBezTo>
                <a:cubicBezTo>
                  <a:pt x="16795" y="559837"/>
                  <a:pt x="31823" y="244080"/>
                  <a:pt x="0" y="135488"/>
                </a:cubicBezTo>
                <a:close/>
              </a:path>
            </a:pathLst>
          </a:custGeom>
          <a:noFill/>
          <a:ln w="19050">
            <a:solidFill>
              <a:schemeClr val="tx1"/>
            </a:solidFill>
            <a:extLst>
              <a:ext uri="{C807C97D-BFC1-408E-A445-0C87EB9F89A2}">
                <ask:lineSketchStyleProps xmlns:ask="http://schemas.microsoft.com/office/drawing/2018/sketchyshapes" sd="3785317977">
                  <a:prstGeom prst="roundRect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>
                <a:solidFill>
                  <a:srgbClr val="C00000"/>
                </a:solidFill>
              </a:rPr>
              <a:t>step D</a:t>
            </a:r>
          </a:p>
        </p:txBody>
      </p:sp>
      <p:cxnSp>
        <p:nvCxnSpPr>
          <p:cNvPr id="20" name="Straight Arrow Connector 19">
            <a:extLst>
              <a:ext uri="{FF2B5EF4-FFF2-40B4-BE49-F238E27FC236}">
                <a16:creationId xmlns:a16="http://schemas.microsoft.com/office/drawing/2014/main" id="{67571612-F9BD-E1A0-FA71-FF6A1B77B6F1}"/>
              </a:ext>
            </a:extLst>
          </p:cNvPr>
          <p:cNvCxnSpPr>
            <a:cxnSpLocks/>
          </p:cNvCxnSpPr>
          <p:nvPr/>
        </p:nvCxnSpPr>
        <p:spPr>
          <a:xfrm>
            <a:off x="7910017" y="3022545"/>
            <a:ext cx="431645" cy="0"/>
          </a:xfrm>
          <a:prstGeom prst="straightConnector1">
            <a:avLst/>
          </a:prstGeom>
          <a:ln w="19050">
            <a:solidFill>
              <a:schemeClr val="tx1"/>
            </a:solidFill>
            <a:headEnd type="none" w="med" len="med"/>
            <a:tailEnd type="arrow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2" name="Picture 21" descr="A black and white cross&#10;&#10;AI-generated content may be incorrect.">
            <a:extLst>
              <a:ext uri="{FF2B5EF4-FFF2-40B4-BE49-F238E27FC236}">
                <a16:creationId xmlns:a16="http://schemas.microsoft.com/office/drawing/2014/main" id="{D4F6E27D-DB66-31FD-4986-FE163EE6CE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4825" y="3212769"/>
            <a:ext cx="450725" cy="432462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B2BF0B5F-1780-DAA2-4D05-AF9568E988EE}"/>
              </a:ext>
            </a:extLst>
          </p:cNvPr>
          <p:cNvSpPr txBox="1"/>
          <p:nvPr/>
        </p:nvSpPr>
        <p:spPr>
          <a:xfrm>
            <a:off x="1452282" y="3645231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BA94A3F5-C69C-F156-29E8-D9DD42006A83}"/>
              </a:ext>
            </a:extLst>
          </p:cNvPr>
          <p:cNvSpPr txBox="1"/>
          <p:nvPr/>
        </p:nvSpPr>
        <p:spPr>
          <a:xfrm>
            <a:off x="6274744" y="3673323"/>
            <a:ext cx="129202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checks here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D3B65B1C-6495-FC5B-F793-881A8FDB53DC}"/>
              </a:ext>
            </a:extLst>
          </p:cNvPr>
          <p:cNvSpPr txBox="1"/>
          <p:nvPr/>
        </p:nvSpPr>
        <p:spPr>
          <a:xfrm>
            <a:off x="4027394" y="2171700"/>
            <a:ext cx="1847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85BC802F-4444-A399-CE65-687D89A776D3}"/>
              </a:ext>
            </a:extLst>
          </p:cNvPr>
          <p:cNvSpPr txBox="1"/>
          <p:nvPr/>
        </p:nvSpPr>
        <p:spPr>
          <a:xfrm>
            <a:off x="3310586" y="3645231"/>
            <a:ext cx="24050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>
                <a:solidFill>
                  <a:srgbClr val="C00000"/>
                </a:solidFill>
              </a:rPr>
              <a:t>wrong assumption here</a:t>
            </a:r>
          </a:p>
        </p:txBody>
      </p:sp>
    </p:spTree>
    <p:extLst>
      <p:ext uri="{BB962C8B-B14F-4D97-AF65-F5344CB8AC3E}">
        <p14:creationId xmlns:p14="http://schemas.microsoft.com/office/powerpoint/2010/main" val="21612272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4" grpId="0"/>
      <p:bldP spid="2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2EA83F5-6379-83D5-011D-BC3595CD17AB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Save it to a file">
            <a:extLst>
              <a:ext uri="{FF2B5EF4-FFF2-40B4-BE49-F238E27FC236}">
                <a16:creationId xmlns:a16="http://schemas.microsoft.com/office/drawing/2014/main" id="{8D9C6616-932D-E4FD-56FD-08374C475B20}"/>
              </a:ext>
            </a:extLst>
          </p:cNvPr>
          <p:cNvSpPr txBox="1"/>
          <p:nvPr/>
        </p:nvSpPr>
        <p:spPr>
          <a:xfrm>
            <a:off x="3794132" y="3433988"/>
            <a:ext cx="388963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Memory </a:t>
            </a:r>
            <a:r>
              <a:rPr lang="en-US" sz="4400" b="1" i="1">
                <a:solidFill>
                  <a:srgbClr val="002060"/>
                </a:solidFill>
              </a:rPr>
              <a:t>is a lie</a:t>
            </a:r>
          </a:p>
        </p:txBody>
      </p:sp>
      <p:sp>
        <p:nvSpPr>
          <p:cNvPr id="2" name="Save it to a file">
            <a:extLst>
              <a:ext uri="{FF2B5EF4-FFF2-40B4-BE49-F238E27FC236}">
                <a16:creationId xmlns:a16="http://schemas.microsoft.com/office/drawing/2014/main" id="{E5D026B8-4E66-A0D8-A015-D046841E2957}"/>
              </a:ext>
            </a:extLst>
          </p:cNvPr>
          <p:cNvSpPr txBox="1"/>
          <p:nvPr/>
        </p:nvSpPr>
        <p:spPr>
          <a:xfrm>
            <a:off x="2278839" y="2553512"/>
            <a:ext cx="7849229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>
                <a:solidFill>
                  <a:srgbClr val="002060"/>
                </a:solidFill>
              </a:rPr>
              <a:t>What do we mean by stateless?</a:t>
            </a:r>
          </a:p>
        </p:txBody>
      </p:sp>
      <p:pic>
        <p:nvPicPr>
          <p:cNvPr id="3" name="done_person">
            <a:extLst>
              <a:ext uri="{FF2B5EF4-FFF2-40B4-BE49-F238E27FC236}">
                <a16:creationId xmlns:a16="http://schemas.microsoft.com/office/drawing/2014/main" id="{56140FA1-4104-06EC-5EAC-89E2E2A9760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822090" y="5041900"/>
            <a:ext cx="1244600" cy="1816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77523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88982D94-22F0-3EEF-FAA4-9781DB203969}"/>
              </a:ext>
            </a:extLst>
          </p:cNvPr>
          <p:cNvSpPr txBox="1"/>
          <p:nvPr/>
        </p:nvSpPr>
        <p:spPr>
          <a:xfrm>
            <a:off x="3347387" y="2687987"/>
            <a:ext cx="593687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slow it down, validate each step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FFB31420-F1AE-F280-C62B-F4FB65A90051}"/>
              </a:ext>
            </a:extLst>
          </p:cNvPr>
          <p:cNvSpPr txBox="1"/>
          <p:nvPr/>
        </p:nvSpPr>
        <p:spPr>
          <a:xfrm>
            <a:off x="3347386" y="3305150"/>
            <a:ext cx="4719917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i="1">
                <a:solidFill>
                  <a:srgbClr val="002060"/>
                </a:solidFill>
              </a:rPr>
              <a:t>predictive TDD</a:t>
            </a:r>
          </a:p>
        </p:txBody>
      </p:sp>
    </p:spTree>
    <p:extLst>
      <p:ext uri="{BB962C8B-B14F-4D97-AF65-F5344CB8AC3E}">
        <p14:creationId xmlns:p14="http://schemas.microsoft.com/office/powerpoint/2010/main" val="941079356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758D5C4D-8A59-3D5A-3F01-A93F7E72A05D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1">
            <a:extLst>
              <a:ext uri="{FF2B5EF4-FFF2-40B4-BE49-F238E27FC236}">
                <a16:creationId xmlns:a16="http://schemas.microsoft.com/office/drawing/2014/main" id="{52123F20-B49A-8DF4-4B5E-70AC935F5B95}"/>
              </a:ext>
            </a:extLst>
          </p:cNvPr>
          <p:cNvGrpSpPr/>
          <p:nvPr/>
        </p:nvGrpSpPr>
        <p:grpSpPr>
          <a:xfrm>
            <a:off x="-8780" y="380735"/>
            <a:ext cx="12192000" cy="3570343"/>
            <a:chOff x="-17092" y="134097"/>
            <a:chExt cx="12192000" cy="3570343"/>
          </a:xfrm>
        </p:grpSpPr>
        <p:pic>
          <p:nvPicPr>
            <p:cNvPr id="4" name="Picture 3" descr="A drawing of a mountain&#10;&#10;AI-generated content may be incorrect.">
              <a:extLst>
                <a:ext uri="{FF2B5EF4-FFF2-40B4-BE49-F238E27FC236}">
                  <a16:creationId xmlns:a16="http://schemas.microsoft.com/office/drawing/2014/main" id="{3174E885-8142-EED0-1335-283ACEF02BA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-17092" y="134097"/>
              <a:ext cx="12192000" cy="3296422"/>
            </a:xfrm>
            <a:prstGeom prst="rect">
              <a:avLst/>
            </a:prstGeom>
          </p:spPr>
        </p:pic>
        <p:sp>
          <p:nvSpPr>
            <p:cNvPr id="5" name="Title 3">
              <a:extLst>
                <a:ext uri="{FF2B5EF4-FFF2-40B4-BE49-F238E27FC236}">
                  <a16:creationId xmlns:a16="http://schemas.microsoft.com/office/drawing/2014/main" id="{C6699E2D-9517-1082-8DDF-52C836CE683E}"/>
                </a:ext>
              </a:extLst>
            </p:cNvPr>
            <p:cNvSpPr txBox="1">
              <a:spLocks/>
            </p:cNvSpPr>
            <p:nvPr/>
          </p:nvSpPr>
          <p:spPr>
            <a:xfrm>
              <a:off x="5257909" y="3156598"/>
              <a:ext cx="1659557" cy="54784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4400" kern="1200">
                  <a:solidFill>
                    <a:schemeClr val="tx1"/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r>
                <a:rPr lang="en-US" sz="3200" b="1"/>
                <a:t>Problem</a:t>
              </a:r>
              <a:endParaRPr lang="en-US" sz="3200" b="1" i="1">
                <a:latin typeface="Ink Free" panose="03080402000500000000" pitchFamily="66" charset="0"/>
              </a:endParaRPr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DFCE4A06-7CBD-5DCD-96D0-8DE66A72BD23}"/>
              </a:ext>
            </a:extLst>
          </p:cNvPr>
          <p:cNvSpPr txBox="1"/>
          <p:nvPr/>
        </p:nvSpPr>
        <p:spPr>
          <a:xfrm>
            <a:off x="3305562" y="4145594"/>
            <a:ext cx="5728941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600"/>
              <a:t>AI struggles under complexity</a:t>
            </a:r>
          </a:p>
        </p:txBody>
      </p:sp>
    </p:spTree>
    <p:extLst>
      <p:ext uri="{BB962C8B-B14F-4D97-AF65-F5344CB8AC3E}">
        <p14:creationId xmlns:p14="http://schemas.microsoft.com/office/powerpoint/2010/main" val="5958716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D27F5718-74E3-B596-591E-F012113F6EF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2B150AE2-47EE-A784-1846-26D18450CB00}"/>
              </a:ext>
            </a:extLst>
          </p:cNvPr>
          <p:cNvSpPr txBox="1"/>
          <p:nvPr/>
        </p:nvSpPr>
        <p:spPr>
          <a:xfrm>
            <a:off x="3032226" y="2986484"/>
            <a:ext cx="5964261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>
                <a:solidFill>
                  <a:schemeClr val="tx1">
                    <a:lumMod val="50000"/>
                    <a:lumOff val="50000"/>
                  </a:schemeClr>
                </a:solidFill>
              </a:rPr>
              <a:t>#17) </a:t>
            </a:r>
            <a:r>
              <a:rPr lang="en-US" sz="4400"/>
              <a:t>Chain of Small Steps</a:t>
            </a:r>
            <a:endParaRPr lang="en-US" sz="4400" dirty="0"/>
          </a:p>
        </p:txBody>
      </p:sp>
      <p:cxnSp>
        <p:nvCxnSpPr>
          <p:cNvPr id="4" name="Straight Connector 3">
            <a:extLst>
              <a:ext uri="{FF2B5EF4-FFF2-40B4-BE49-F238E27FC236}">
                <a16:creationId xmlns:a16="http://schemas.microsoft.com/office/drawing/2014/main" id="{A7A41B56-AC87-7195-5978-E662A3A692B0}"/>
              </a:ext>
            </a:extLst>
          </p:cNvPr>
          <p:cNvCxnSpPr/>
          <p:nvPr/>
        </p:nvCxnSpPr>
        <p:spPr>
          <a:xfrm>
            <a:off x="0" y="2630078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5" name="Straight Connector 4">
            <a:extLst>
              <a:ext uri="{FF2B5EF4-FFF2-40B4-BE49-F238E27FC236}">
                <a16:creationId xmlns:a16="http://schemas.microsoft.com/office/drawing/2014/main" id="{16D479B6-EE01-8F6E-C746-7AA740B96926}"/>
              </a:ext>
            </a:extLst>
          </p:cNvPr>
          <p:cNvCxnSpPr/>
          <p:nvPr/>
        </p:nvCxnSpPr>
        <p:spPr>
          <a:xfrm>
            <a:off x="-81643" y="4112330"/>
            <a:ext cx="121920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7F5C8616-A21E-E3EE-EB0B-2DB4115A520E}"/>
              </a:ext>
            </a:extLst>
          </p:cNvPr>
          <p:cNvSpPr txBox="1"/>
          <p:nvPr/>
        </p:nvSpPr>
        <p:spPr>
          <a:xfrm>
            <a:off x="2245663" y="2168413"/>
            <a:ext cx="755335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 dirty="0">
                <a:latin typeface="Freestyle Script" panose="030804020302050B0404" pitchFamily="66" charset="77"/>
                <a:cs typeface="Charmonman" pitchFamily="2" charset="-34"/>
              </a:rPr>
              <a:t>pattern</a:t>
            </a:r>
          </a:p>
        </p:txBody>
      </p:sp>
      <p:pic>
        <p:nvPicPr>
          <p:cNvPr id="11" name="Picture 10" descr="A compass drawing on a white background&#10;&#10;AI-generated content may be incorrect.">
            <a:extLst>
              <a:ext uri="{FF2B5EF4-FFF2-40B4-BE49-F238E27FC236}">
                <a16:creationId xmlns:a16="http://schemas.microsoft.com/office/drawing/2014/main" id="{13F1856B-7A8C-2660-2D2B-5DC1DCA7E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565910" y="141832"/>
            <a:ext cx="2418414" cy="2393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5BB4D9CD-B802-79FA-AD9A-C29CEB88C037}"/>
              </a:ext>
            </a:extLst>
          </p:cNvPr>
          <p:cNvSpPr txBox="1"/>
          <p:nvPr/>
        </p:nvSpPr>
        <p:spPr>
          <a:xfrm>
            <a:off x="3988845" y="5062117"/>
            <a:ext cx="334610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400">
                <a:solidFill>
                  <a:schemeClr val="accent5">
                    <a:lumMod val="50000"/>
                  </a:schemeClr>
                </a:solidFill>
              </a:rPr>
              <a:t>Can I take a smaller step?</a:t>
            </a:r>
          </a:p>
        </p:txBody>
      </p:sp>
      <p:pic>
        <p:nvPicPr>
          <p:cNvPr id="13" name="Picture 12" descr="A blue quote marks&#10;&#10;AI-generated content may be incorrect.">
            <a:extLst>
              <a:ext uri="{FF2B5EF4-FFF2-40B4-BE49-F238E27FC236}">
                <a16:creationId xmlns:a16="http://schemas.microsoft.com/office/drawing/2014/main" id="{218D91DD-3825-BDF5-8068-61F7B993566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58308" y="4795828"/>
            <a:ext cx="630537" cy="557431"/>
          </a:xfrm>
          <a:prstGeom prst="rect">
            <a:avLst/>
          </a:prstGeom>
        </p:spPr>
      </p:pic>
      <p:pic>
        <p:nvPicPr>
          <p:cNvPr id="14" name="Picture 13" descr="A blue quote marks&#10;&#10;AI-generated content may be incorrect.">
            <a:extLst>
              <a:ext uri="{FF2B5EF4-FFF2-40B4-BE49-F238E27FC236}">
                <a16:creationId xmlns:a16="http://schemas.microsoft.com/office/drawing/2014/main" id="{C5D9EC52-3255-190A-AC74-F5E8A367C67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37453" y="5249649"/>
            <a:ext cx="549332" cy="482747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A697B3E3-0F49-E312-3418-04300C57072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0267324">
            <a:off x="435405" y="5576115"/>
            <a:ext cx="983164" cy="777888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35A0BC57-400E-F74D-F995-21CEDE95A23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2515284" flipH="1">
            <a:off x="871141" y="4693168"/>
            <a:ext cx="964034" cy="762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2676783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41B799BA-24BC-E81C-4169-BA69DB12BE7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E6CE95EC-270C-0F26-CCB2-7B50B794F4F1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Picture 14" descr="A screenshot of a phone&#10;&#10;AI-generated content may be incorrect.">
            <a:extLst>
              <a:ext uri="{FF2B5EF4-FFF2-40B4-BE49-F238E27FC236}">
                <a16:creationId xmlns:a16="http://schemas.microsoft.com/office/drawing/2014/main" id="{36100EE8-1107-8277-7614-83915952144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7885" y="1012905"/>
            <a:ext cx="3606800" cy="3581400"/>
          </a:xfrm>
          <a:prstGeom prst="rect">
            <a:avLst/>
          </a:prstGeom>
        </p:spPr>
      </p:pic>
      <p:sp>
        <p:nvSpPr>
          <p:cNvPr id="18" name="Rounded Rectangle 17">
            <a:extLst>
              <a:ext uri="{FF2B5EF4-FFF2-40B4-BE49-F238E27FC236}">
                <a16:creationId xmlns:a16="http://schemas.microsoft.com/office/drawing/2014/main" id="{62EDC77F-1E2B-0862-CEAA-4E87EBC58C1E}"/>
              </a:ext>
            </a:extLst>
          </p:cNvPr>
          <p:cNvSpPr/>
          <p:nvPr/>
        </p:nvSpPr>
        <p:spPr>
          <a:xfrm>
            <a:off x="5431040" y="4059442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0949836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0B47AC7-7F8B-60F4-2E8C-5F559B59DF9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ounded Rectangle 8">
            <a:extLst>
              <a:ext uri="{FF2B5EF4-FFF2-40B4-BE49-F238E27FC236}">
                <a16:creationId xmlns:a16="http://schemas.microsoft.com/office/drawing/2014/main" id="{2345C8E3-FC5B-53DB-A989-D6AF9EEBEB02}"/>
              </a:ext>
            </a:extLst>
          </p:cNvPr>
          <p:cNvSpPr/>
          <p:nvPr/>
        </p:nvSpPr>
        <p:spPr>
          <a:xfrm>
            <a:off x="4054928" y="947057"/>
            <a:ext cx="4082143" cy="4653643"/>
          </a:xfrm>
          <a:prstGeom prst="roundRect">
            <a:avLst>
              <a:gd name="adj" fmla="val 3467"/>
            </a:avLst>
          </a:prstGeom>
          <a:noFill/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" name="Picture 2" descr="A screenshot of a cell phone&#10;&#10;AI-generated content may be incorrect.">
            <a:extLst>
              <a:ext uri="{FF2B5EF4-FFF2-40B4-BE49-F238E27FC236}">
                <a16:creationId xmlns:a16="http://schemas.microsoft.com/office/drawing/2014/main" id="{DEECBF59-6460-7687-3867-DB3F0CE4D76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502469" y="1249063"/>
            <a:ext cx="3184097" cy="4047868"/>
          </a:xfrm>
          <a:prstGeom prst="rect">
            <a:avLst/>
          </a:prstGeom>
        </p:spPr>
      </p:pic>
      <p:sp>
        <p:nvSpPr>
          <p:cNvPr id="7" name="Rounded Rectangle 6">
            <a:extLst>
              <a:ext uri="{FF2B5EF4-FFF2-40B4-BE49-F238E27FC236}">
                <a16:creationId xmlns:a16="http://schemas.microsoft.com/office/drawing/2014/main" id="{A4D45325-32DF-A73C-6DF1-5B8F78ED056A}"/>
              </a:ext>
            </a:extLst>
          </p:cNvPr>
          <p:cNvSpPr/>
          <p:nvPr/>
        </p:nvSpPr>
        <p:spPr>
          <a:xfrm>
            <a:off x="5354595" y="4901514"/>
            <a:ext cx="1556951" cy="395417"/>
          </a:xfrm>
          <a:prstGeom prst="roundRect">
            <a:avLst/>
          </a:prstGeom>
          <a:noFill/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Rounded Rectangle 10">
            <a:extLst>
              <a:ext uri="{FF2B5EF4-FFF2-40B4-BE49-F238E27FC236}">
                <a16:creationId xmlns:a16="http://schemas.microsoft.com/office/drawing/2014/main" id="{9806CFC6-F0F9-35A1-2411-AA317675FE57}"/>
              </a:ext>
            </a:extLst>
          </p:cNvPr>
          <p:cNvSpPr/>
          <p:nvPr/>
        </p:nvSpPr>
        <p:spPr>
          <a:xfrm>
            <a:off x="5461686" y="4885038"/>
            <a:ext cx="1243914" cy="395417"/>
          </a:xfrm>
          <a:prstGeom prst="roundRect">
            <a:avLst/>
          </a:prstGeom>
          <a:noFill/>
          <a:ln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4667582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B1C0178B-977D-C42F-547A-473CBC107F28}"/>
              </a:ext>
            </a:extLst>
          </p:cNvPr>
          <p:cNvSpPr txBox="1"/>
          <p:nvPr/>
        </p:nvSpPr>
        <p:spPr>
          <a:xfrm>
            <a:off x="1936177" y="2160359"/>
            <a:ext cx="848798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“Show the </a:t>
            </a:r>
            <a:r>
              <a:rPr lang="en-US" sz="4400" b="1" i="1" dirty="0">
                <a:solidFill>
                  <a:srgbClr val="C00000"/>
                </a:solidFill>
              </a:rPr>
              <a:t>version number</a:t>
            </a:r>
            <a:r>
              <a:rPr lang="en-US" sz="4400" b="1" i="1" dirty="0">
                <a:solidFill>
                  <a:schemeClr val="accent2">
                    <a:lumMod val="50000"/>
                  </a:schemeClr>
                </a:solidFill>
              </a:rPr>
              <a:t>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in the config and</a:t>
            </a:r>
            <a:r>
              <a:rPr lang="en-US" sz="4400" b="1" i="1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4400" b="1" i="1" dirty="0">
                <a:solidFill>
                  <a:srgbClr val="C00000"/>
                </a:solidFill>
              </a:rPr>
              <a:t>always increment it </a:t>
            </a:r>
            <a:r>
              <a:rPr lang="en-US" sz="4400" i="1" dirty="0">
                <a:solidFill>
                  <a:schemeClr val="bg1">
                    <a:lumMod val="50000"/>
                  </a:schemeClr>
                </a:solidFill>
              </a:rPr>
              <a:t>when we make a new feature”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151C1D7-AACA-16DC-B2D1-132790A39B89}"/>
              </a:ext>
            </a:extLst>
          </p:cNvPr>
          <p:cNvSpPr txBox="1"/>
          <p:nvPr/>
        </p:nvSpPr>
        <p:spPr>
          <a:xfrm>
            <a:off x="6899273" y="4437925"/>
            <a:ext cx="241617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000" strike="sngStrike"/>
              <a:t>Offload Deterministic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9DA73B01-493A-21C0-9E11-7BF6F5078BA3}"/>
              </a:ext>
            </a:extLst>
          </p:cNvPr>
          <p:cNvSpPr txBox="1"/>
          <p:nvPr/>
        </p:nvSpPr>
        <p:spPr>
          <a:xfrm rot="19383644">
            <a:off x="3551052" y="1721450"/>
            <a:ext cx="4290996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600"/>
              <a:t>BAD</a:t>
            </a:r>
          </a:p>
        </p:txBody>
      </p:sp>
    </p:spTree>
    <p:extLst>
      <p:ext uri="{BB962C8B-B14F-4D97-AF65-F5344CB8AC3E}">
        <p14:creationId xmlns:p14="http://schemas.microsoft.com/office/powerpoint/2010/main" val="15699940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B9470D0-DAFA-39E4-E6DF-ADF2ABFE4E37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2DFFE750-A955-7E16-CA8D-002C38EF5B47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04C32FFD-D6F6-E1C9-8A70-E59D994F4F9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55E61E-8247-D4D4-2F8B-96381B376F00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B9227215-3F00-871D-1912-A6E30772FCE3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7474E215-3E77-D4ED-1561-2BAD421FBB2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2700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5B00E4C5-F3B8-8348-2054-1DDDFF64D60E}"/>
              </a:ext>
            </a:extLst>
          </p:cNvPr>
          <p:cNvSpPr/>
          <p:nvPr/>
        </p:nvSpPr>
        <p:spPr>
          <a:xfrm>
            <a:off x="-44450" y="1237736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AD22383A-1559-4153-8200-D993BE623525}"/>
              </a:ext>
            </a:extLst>
          </p:cNvPr>
          <p:cNvSpPr/>
          <p:nvPr/>
        </p:nvSpPr>
        <p:spPr>
          <a:xfrm>
            <a:off x="1629967" y="271849"/>
            <a:ext cx="1986444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602968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662BE05-FB0D-C940-09FE-58EA6D0FC6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ABC8EF4-038B-8570-E82A-EE2894A9826E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63715E69-4D98-FD42-6850-DD6DACB6F67E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EF0F4250-B56F-B267-F50F-5F07BA4B22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0B76AAE2-8467-A22B-1357-B8E3F369690A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23E3FA3B-3806-8FBB-9439-82B6155FD9BD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EB7E5905-2A8C-E818-D4F3-8FAA748CFA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44450" y="-14836282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5FFAB44-A1A2-90B6-BE5A-E4361DE60431}"/>
              </a:ext>
            </a:extLst>
          </p:cNvPr>
          <p:cNvSpPr/>
          <p:nvPr/>
        </p:nvSpPr>
        <p:spPr>
          <a:xfrm>
            <a:off x="0" y="7021900"/>
            <a:ext cx="12236450" cy="6085702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BBB027C5-5C86-78CD-B3FD-60F0751B3B8B}"/>
              </a:ext>
            </a:extLst>
          </p:cNvPr>
          <p:cNvSpPr/>
          <p:nvPr/>
        </p:nvSpPr>
        <p:spPr>
          <a:xfrm>
            <a:off x="1242788" y="4319806"/>
            <a:ext cx="4243612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86628218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4030953-C6C4-AD8A-5BD6-868E9A9BF5E2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7FF7F0A-EB5E-5F19-7F54-A64D95FB037D}"/>
              </a:ext>
            </a:extLst>
          </p:cNvPr>
          <p:cNvSpPr txBox="1"/>
          <p:nvPr/>
        </p:nvSpPr>
        <p:spPr>
          <a:xfrm>
            <a:off x="3587845" y="3044279"/>
            <a:ext cx="5016310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4400" dirty="0"/>
              <a:t>add version number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0F21245F-D19F-B606-F7B4-BDC77DEAC287}"/>
              </a:ext>
            </a:extLst>
          </p:cNvPr>
          <p:cNvSpPr txBox="1"/>
          <p:nvPr/>
        </p:nvSpPr>
        <p:spPr>
          <a:xfrm>
            <a:off x="7201527" y="3813720"/>
            <a:ext cx="14026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small change</a:t>
            </a:r>
          </a:p>
        </p:txBody>
      </p:sp>
    </p:spTree>
    <p:extLst>
      <p:ext uri="{BB962C8B-B14F-4D97-AF65-F5344CB8AC3E}">
        <p14:creationId xmlns:p14="http://schemas.microsoft.com/office/powerpoint/2010/main" val="975024228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B81BC443-3F5D-CDB0-19B7-632463354390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684A8121-6ECC-0BC0-3072-7574FA48F689}"/>
              </a:ext>
            </a:extLst>
          </p:cNvPr>
          <p:cNvCxnSpPr>
            <a:cxnSpLocks/>
          </p:cNvCxnSpPr>
          <p:nvPr/>
        </p:nvCxnSpPr>
        <p:spPr>
          <a:xfrm flipH="1">
            <a:off x="-6896100" y="685800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extBox 1">
            <a:extLst>
              <a:ext uri="{FF2B5EF4-FFF2-40B4-BE49-F238E27FC236}">
                <a16:creationId xmlns:a16="http://schemas.microsoft.com/office/drawing/2014/main" id="{89EFE8B2-BD0E-1C64-E1FC-BD05084C60E1}"/>
              </a:ext>
            </a:extLst>
          </p:cNvPr>
          <p:cNvSpPr txBox="1"/>
          <p:nvPr/>
        </p:nvSpPr>
        <p:spPr>
          <a:xfrm>
            <a:off x="4310742" y="1863970"/>
            <a:ext cx="32351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“Please add a version number”</a:t>
            </a:r>
          </a:p>
        </p:txBody>
      </p:sp>
      <p:pic>
        <p:nvPicPr>
          <p:cNvPr id="6" name="Picture 5" descr="A drawing of a piggy bank&#10;&#10;AI-generated content may be incorrect.">
            <a:extLst>
              <a:ext uri="{FF2B5EF4-FFF2-40B4-BE49-F238E27FC236}">
                <a16:creationId xmlns:a16="http://schemas.microsoft.com/office/drawing/2014/main" id="{DFAE0FD1-869D-1A3A-271A-57E5D804AE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337047" y="6123617"/>
            <a:ext cx="690196" cy="573777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36EBD932-30D1-E025-B15E-1C286D0ECD47}"/>
              </a:ext>
            </a:extLst>
          </p:cNvPr>
          <p:cNvSpPr txBox="1"/>
          <p:nvPr/>
        </p:nvSpPr>
        <p:spPr>
          <a:xfrm>
            <a:off x="11580091" y="6225839"/>
            <a:ext cx="30809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1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75DA11A3-7C3A-36A0-F6D3-7E222B7A65FA}"/>
              </a:ext>
            </a:extLst>
          </p:cNvPr>
          <p:cNvSpPr txBox="1"/>
          <p:nvPr/>
        </p:nvSpPr>
        <p:spPr>
          <a:xfrm>
            <a:off x="678264" y="4627266"/>
            <a:ext cx="190340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/>
              <a:t>add conversation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6FFF40CD-A74B-149C-1613-6D9450D1FEF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9736" y="-21692168"/>
            <a:ext cx="12280900" cy="28119916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A8B4E2E0-9FCF-3AC1-EB43-92C51D72C512}"/>
              </a:ext>
            </a:extLst>
          </p:cNvPr>
          <p:cNvSpPr/>
          <p:nvPr/>
        </p:nvSpPr>
        <p:spPr>
          <a:xfrm>
            <a:off x="-13987" y="996778"/>
            <a:ext cx="12269402" cy="6074468"/>
          </a:xfrm>
          <a:prstGeom prst="rect">
            <a:avLst/>
          </a:prstGeom>
          <a:solidFill>
            <a:srgbClr val="13191D"/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ounded Rectangle 13">
            <a:extLst>
              <a:ext uri="{FF2B5EF4-FFF2-40B4-BE49-F238E27FC236}">
                <a16:creationId xmlns:a16="http://schemas.microsoft.com/office/drawing/2014/main" id="{56EB4A85-E77D-4C31-7FE2-AC32DD15437F}"/>
              </a:ext>
            </a:extLst>
          </p:cNvPr>
          <p:cNvSpPr/>
          <p:nvPr/>
        </p:nvSpPr>
        <p:spPr>
          <a:xfrm>
            <a:off x="209174" y="446983"/>
            <a:ext cx="2196276" cy="336550"/>
          </a:xfrm>
          <a:prstGeom prst="roundRect">
            <a:avLst/>
          </a:prstGeom>
          <a:noFill/>
          <a:ln w="38100">
            <a:solidFill>
              <a:srgbClr val="C0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4640850D-F44A-3669-F93B-A2E87A35C36A}"/>
              </a:ext>
            </a:extLst>
          </p:cNvPr>
          <p:cNvCxnSpPr>
            <a:cxnSpLocks/>
          </p:cNvCxnSpPr>
          <p:nvPr/>
        </p:nvCxnSpPr>
        <p:spPr>
          <a:xfrm flipH="1">
            <a:off x="-6896100" y="0"/>
            <a:ext cx="21729700" cy="0"/>
          </a:xfrm>
          <a:prstGeom prst="line">
            <a:avLst/>
          </a:prstGeom>
          <a:ln>
            <a:solidFill>
              <a:srgbClr val="C0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535547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103770</TotalTime>
  <Words>8438</Words>
  <Application>Microsoft Macintosh PowerPoint</Application>
  <PresentationFormat>Widescreen</PresentationFormat>
  <Paragraphs>1415</Paragraphs>
  <Slides>222</Slides>
  <Notes>100</Notes>
  <HiddenSlides>0</HiddenSlides>
  <MMClips>0</MMClips>
  <ScaleCrop>false</ScaleCrop>
  <HeadingPairs>
    <vt:vector size="6" baseType="variant">
      <vt:variant>
        <vt:lpstr>Fonts Used</vt:lpstr>
      </vt:variant>
      <vt:variant>
        <vt:i4>16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222</vt:i4>
      </vt:variant>
    </vt:vector>
  </HeadingPairs>
  <TitlesOfParts>
    <vt:vector size="239" baseType="lpstr">
      <vt:lpstr>-apple-system</vt:lpstr>
      <vt:lpstr>Apple Color Emoji</vt:lpstr>
      <vt:lpstr>Arabic Typesetting</vt:lpstr>
      <vt:lpstr>Arial</vt:lpstr>
      <vt:lpstr>Bradley Hand</vt:lpstr>
      <vt:lpstr>Calibri</vt:lpstr>
      <vt:lpstr>Calibri Light</vt:lpstr>
      <vt:lpstr>Fira Code</vt:lpstr>
      <vt:lpstr>Freestyle Script</vt:lpstr>
      <vt:lpstr>Helvetica</vt:lpstr>
      <vt:lpstr>Ink Free</vt:lpstr>
      <vt:lpstr>Inter Tight</vt:lpstr>
      <vt:lpstr>Menlo-Regular</vt:lpstr>
      <vt:lpstr>Roboto Mono</vt:lpstr>
      <vt:lpstr>ui-monospace</vt:lpstr>
      <vt:lpstr>ui-sans-serif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Resources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Rest Calls</dc:title>
  <dc:creator>Kesseler, Lada</dc:creator>
  <cp:lastModifiedBy>Lada Kesseler</cp:lastModifiedBy>
  <cp:revision>918</cp:revision>
  <dcterms:created xsi:type="dcterms:W3CDTF">2023-11-14T16:04:34Z</dcterms:created>
  <dcterms:modified xsi:type="dcterms:W3CDTF">2025-11-18T18:23:51Z</dcterms:modified>
</cp:coreProperties>
</file>